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2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71" r:id="rId1"/>
  </p:sldMasterIdLst>
  <p:notesMasterIdLst>
    <p:notesMasterId r:id="rId73"/>
  </p:notesMasterIdLst>
  <p:handoutMasterIdLst>
    <p:handoutMasterId r:id="rId74"/>
  </p:handoutMasterIdLst>
  <p:sldIdLst>
    <p:sldId id="331" r:id="rId2"/>
    <p:sldId id="517" r:id="rId3"/>
    <p:sldId id="532" r:id="rId4"/>
    <p:sldId id="553" r:id="rId5"/>
    <p:sldId id="515" r:id="rId6"/>
    <p:sldId id="552" r:id="rId7"/>
    <p:sldId id="534" r:id="rId8"/>
    <p:sldId id="554" r:id="rId9"/>
    <p:sldId id="513" r:id="rId10"/>
    <p:sldId id="502" r:id="rId11"/>
    <p:sldId id="540" r:id="rId12"/>
    <p:sldId id="527" r:id="rId13"/>
    <p:sldId id="414" r:id="rId14"/>
    <p:sldId id="568" r:id="rId15"/>
    <p:sldId id="563" r:id="rId16"/>
    <p:sldId id="497" r:id="rId17"/>
    <p:sldId id="427" r:id="rId18"/>
    <p:sldId id="364" r:id="rId19"/>
    <p:sldId id="426" r:id="rId20"/>
    <p:sldId id="544" r:id="rId21"/>
    <p:sldId id="421" r:id="rId22"/>
    <p:sldId id="422" r:id="rId23"/>
    <p:sldId id="443" r:id="rId24"/>
    <p:sldId id="545" r:id="rId25"/>
    <p:sldId id="569" r:id="rId26"/>
    <p:sldId id="562" r:id="rId27"/>
    <p:sldId id="556" r:id="rId28"/>
    <p:sldId id="266" r:id="rId29"/>
    <p:sldId id="548" r:id="rId30"/>
    <p:sldId id="558" r:id="rId31"/>
    <p:sldId id="549" r:id="rId32"/>
    <p:sldId id="559" r:id="rId33"/>
    <p:sldId id="560" r:id="rId34"/>
    <p:sldId id="536" r:id="rId35"/>
    <p:sldId id="546" r:id="rId36"/>
    <p:sldId id="547" r:id="rId37"/>
    <p:sldId id="564" r:id="rId38"/>
    <p:sldId id="561" r:id="rId39"/>
    <p:sldId id="542" r:id="rId40"/>
    <p:sldId id="551" r:id="rId41"/>
    <p:sldId id="529" r:id="rId42"/>
    <p:sldId id="435" r:id="rId43"/>
    <p:sldId id="425" r:id="rId44"/>
    <p:sldId id="447" r:id="rId45"/>
    <p:sldId id="420" r:id="rId46"/>
    <p:sldId id="431" r:id="rId47"/>
    <p:sldId id="362" r:id="rId48"/>
    <p:sldId id="419" r:id="rId49"/>
    <p:sldId id="533" r:id="rId50"/>
    <p:sldId id="520" r:id="rId51"/>
    <p:sldId id="521" r:id="rId52"/>
    <p:sldId id="522" r:id="rId53"/>
    <p:sldId id="460" r:id="rId54"/>
    <p:sldId id="470" r:id="rId55"/>
    <p:sldId id="519" r:id="rId56"/>
    <p:sldId id="473" r:id="rId57"/>
    <p:sldId id="531" r:id="rId58"/>
    <p:sldId id="486" r:id="rId59"/>
    <p:sldId id="508" r:id="rId60"/>
    <p:sldId id="477" r:id="rId61"/>
    <p:sldId id="523" r:id="rId62"/>
    <p:sldId id="282" r:id="rId63"/>
    <p:sldId id="506" r:id="rId64"/>
    <p:sldId id="507" r:id="rId65"/>
    <p:sldId id="555" r:id="rId66"/>
    <p:sldId id="565" r:id="rId67"/>
    <p:sldId id="363" r:id="rId68"/>
    <p:sldId id="454" r:id="rId69"/>
    <p:sldId id="566" r:id="rId70"/>
    <p:sldId id="567" r:id="rId71"/>
    <p:sldId id="365" r:id="rId72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Christopher Stephan" initials="" lastIdx="1" clrIdx="0"/>
  <p:cmAuthor id="1" name="Lu, M. (Meng)" initials="LM(" lastIdx="3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F44A"/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A5EF9BE-0FA2-48DA-84FE-81A116F7245C}">
  <a:tblStyle styleId="{0A5EF9BE-0FA2-48DA-84FE-81A116F7245C}" styleName="Table_0">
    <a:wholeTbl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  <a:tblStyle styleId="{726EE045-7CFE-4BD8-B99E-9CB58A9A12CC}" styleName="Table_1">
    <a:wholeTbl>
      <a:tcTxStyle b="off" i="off">
        <a:font>
          <a:latin typeface="Calibri Light"/>
          <a:ea typeface="Calibri Light"/>
          <a:cs typeface="Calibri Light"/>
        </a:font>
        <a:srgbClr val="000000"/>
      </a:tcTxStyle>
      <a:tcStyle>
        <a:tcBdr>
          <a:left>
            <a:ln w="127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127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127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432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184" y="20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handoutMaster" Target="handoutMasters/handoutMaster1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EFE78FD-3301-49E6-A1A9-801F6E6B8A3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1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EFE4CF-FDF7-4A6D-80F8-C03D1AD9F55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3D5364-5166-4975-94DA-0001A4A5B9EE}" type="datetimeFigureOut">
              <a:rPr lang="en-GB" smtClean="0"/>
              <a:t>28/07/2020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78FB43-5C4B-43B2-A593-C47349719D7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1" y="8685214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DAFCE4-EFA0-4DEF-8EED-2E7AA3D3586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4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459960-0D11-43C4-B1F1-4C38A95F73C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050221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defRPr/>
            </a:lvl1pPr>
            <a:lvl2pPr marL="457200" marR="0" lvl="1" indent="0" algn="l" rtl="0">
              <a:spcBef>
                <a:spcPts val="0"/>
              </a:spcBef>
              <a:defRPr/>
            </a:lvl2pPr>
            <a:lvl3pPr marL="914400" marR="0" lvl="2" indent="0" algn="l" rtl="0">
              <a:spcBef>
                <a:spcPts val="0"/>
              </a:spcBef>
              <a:defRPr/>
            </a:lvl3pPr>
            <a:lvl4pPr marL="1371600" marR="0" lvl="3" indent="0" algn="l" rtl="0">
              <a:spcBef>
                <a:spcPts val="0"/>
              </a:spcBef>
              <a:defRPr/>
            </a:lvl4pPr>
            <a:lvl5pPr marL="1828800" marR="0" lvl="4" indent="0" algn="l" rtl="0">
              <a:spcBef>
                <a:spcPts val="0"/>
              </a:spcBef>
              <a:defRPr/>
            </a:lvl5pPr>
            <a:lvl6pPr marL="2286000" marR="0" lvl="5" indent="0" algn="l" rtl="0">
              <a:spcBef>
                <a:spcPts val="0"/>
              </a:spcBef>
              <a:defRPr/>
            </a:lvl6pPr>
            <a:lvl7pPr marL="2743200" marR="0" lvl="6" indent="0" algn="l" rtl="0">
              <a:spcBef>
                <a:spcPts val="0"/>
              </a:spcBef>
              <a:defRPr/>
            </a:lvl7pPr>
            <a:lvl8pPr marL="3200400" marR="0" lvl="7" indent="0" algn="l" rtl="0">
              <a:spcBef>
                <a:spcPts val="0"/>
              </a:spcBef>
              <a:defRPr/>
            </a:lvl8pPr>
            <a:lvl9pPr marL="365760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r" rtl="0">
              <a:spcBef>
                <a:spcPts val="0"/>
              </a:spcBef>
              <a:defRPr/>
            </a:lvl1pPr>
            <a:lvl2pPr marL="457200" marR="0" lvl="1" indent="0" algn="l" rtl="0">
              <a:spcBef>
                <a:spcPts val="0"/>
              </a:spcBef>
              <a:defRPr/>
            </a:lvl2pPr>
            <a:lvl3pPr marL="914400" marR="0" lvl="2" indent="0" algn="l" rtl="0">
              <a:spcBef>
                <a:spcPts val="0"/>
              </a:spcBef>
              <a:defRPr/>
            </a:lvl3pPr>
            <a:lvl4pPr marL="1371600" marR="0" lvl="3" indent="0" algn="l" rtl="0">
              <a:spcBef>
                <a:spcPts val="0"/>
              </a:spcBef>
              <a:defRPr/>
            </a:lvl4pPr>
            <a:lvl5pPr marL="1828800" marR="0" lvl="4" indent="0" algn="l" rtl="0">
              <a:spcBef>
                <a:spcPts val="0"/>
              </a:spcBef>
              <a:defRPr/>
            </a:lvl5pPr>
            <a:lvl6pPr marL="2286000" marR="0" lvl="5" indent="0" algn="l" rtl="0">
              <a:spcBef>
                <a:spcPts val="0"/>
              </a:spcBef>
              <a:defRPr/>
            </a:lvl6pPr>
            <a:lvl7pPr marL="2743200" marR="0" lvl="6" indent="0" algn="l" rtl="0">
              <a:spcBef>
                <a:spcPts val="0"/>
              </a:spcBef>
              <a:defRPr/>
            </a:lvl7pPr>
            <a:lvl8pPr marL="3200400" marR="0" lvl="7" indent="0" algn="l" rtl="0">
              <a:spcBef>
                <a:spcPts val="0"/>
              </a:spcBef>
              <a:defRPr/>
            </a:lvl8pPr>
            <a:lvl9pPr marL="365760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3588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1" y="4343401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defRPr/>
            </a:lvl1pPr>
            <a:lvl2pPr marL="457200" marR="0" lvl="1" indent="0" algn="l" rtl="0">
              <a:spcBef>
                <a:spcPts val="0"/>
              </a:spcBef>
              <a:defRPr/>
            </a:lvl2pPr>
            <a:lvl3pPr marL="914400" marR="0" lvl="2" indent="0" algn="l" rtl="0">
              <a:spcBef>
                <a:spcPts val="0"/>
              </a:spcBef>
              <a:defRPr/>
            </a:lvl3pPr>
            <a:lvl4pPr marL="1371600" marR="0" lvl="3" indent="0" algn="l" rtl="0">
              <a:spcBef>
                <a:spcPts val="0"/>
              </a:spcBef>
              <a:defRPr/>
            </a:lvl4pPr>
            <a:lvl5pPr marL="1828800" marR="0" lvl="4" indent="0" algn="l" rtl="0">
              <a:spcBef>
                <a:spcPts val="0"/>
              </a:spcBef>
              <a:defRPr/>
            </a:lvl5pPr>
            <a:lvl6pPr marL="2286000" marR="0" lvl="5" indent="0" algn="l" rtl="0">
              <a:spcBef>
                <a:spcPts val="0"/>
              </a:spcBef>
              <a:defRPr/>
            </a:lvl6pPr>
            <a:lvl7pPr marL="2743200" marR="0" lvl="6" indent="0" algn="l" rtl="0">
              <a:spcBef>
                <a:spcPts val="0"/>
              </a:spcBef>
              <a:defRPr/>
            </a:lvl7pPr>
            <a:lvl8pPr marL="3200400" marR="0" lvl="7" indent="0" algn="l" rtl="0">
              <a:spcBef>
                <a:spcPts val="0"/>
              </a:spcBef>
              <a:defRPr/>
            </a:lvl8pPr>
            <a:lvl9pPr marL="365760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defRPr/>
            </a:lvl1pPr>
            <a:lvl2pPr marL="457200" marR="0" lvl="1" indent="0" algn="l" rtl="0">
              <a:spcBef>
                <a:spcPts val="0"/>
              </a:spcBef>
              <a:defRPr/>
            </a:lvl2pPr>
            <a:lvl3pPr marL="914400" marR="0" lvl="2" indent="0" algn="l" rtl="0">
              <a:spcBef>
                <a:spcPts val="0"/>
              </a:spcBef>
              <a:defRPr/>
            </a:lvl3pPr>
            <a:lvl4pPr marL="1371600" marR="0" lvl="3" indent="0" algn="l" rtl="0">
              <a:spcBef>
                <a:spcPts val="0"/>
              </a:spcBef>
              <a:defRPr/>
            </a:lvl4pPr>
            <a:lvl5pPr marL="1828800" marR="0" lvl="4" indent="0" algn="l" rtl="0">
              <a:spcBef>
                <a:spcPts val="0"/>
              </a:spcBef>
              <a:defRPr/>
            </a:lvl5pPr>
            <a:lvl6pPr marL="2286000" marR="0" lvl="5" indent="0" algn="l" rtl="0">
              <a:spcBef>
                <a:spcPts val="0"/>
              </a:spcBef>
              <a:defRPr/>
            </a:lvl6pPr>
            <a:lvl7pPr marL="2743200" marR="0" lvl="6" indent="0" algn="l" rtl="0">
              <a:spcBef>
                <a:spcPts val="0"/>
              </a:spcBef>
              <a:defRPr/>
            </a:lvl7pPr>
            <a:lvl8pPr marL="3200400" marR="0" lvl="7" indent="0" algn="l" rtl="0">
              <a:spcBef>
                <a:spcPts val="0"/>
              </a:spcBef>
              <a:defRPr/>
            </a:lvl8pPr>
            <a:lvl9pPr marL="365760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</a:pPr>
            <a:endParaRPr/>
          </a:p>
          <a:p>
            <a:pPr marL="457200" marR="0" lvl="1" indent="0" algn="l" rtl="0">
              <a:spcBef>
                <a:spcPts val="0"/>
              </a:spcBef>
            </a:pPr>
            <a:endParaRPr/>
          </a:p>
          <a:p>
            <a:pPr marL="914400" marR="0" lvl="2" indent="0" algn="l" rtl="0">
              <a:spcBef>
                <a:spcPts val="0"/>
              </a:spcBef>
            </a:pPr>
            <a:endParaRPr/>
          </a:p>
          <a:p>
            <a:pPr marL="1371600" marR="0" lvl="3" indent="0" algn="l" rtl="0">
              <a:spcBef>
                <a:spcPts val="0"/>
              </a:spcBef>
            </a:pPr>
            <a:endParaRPr/>
          </a:p>
          <a:p>
            <a:pPr marL="1828800" marR="0" lvl="4" indent="0" algn="l" rtl="0">
              <a:spcBef>
                <a:spcPts val="0"/>
              </a:spcBef>
            </a:pPr>
            <a:endParaRPr/>
          </a:p>
          <a:p>
            <a:pPr marL="2286000" marR="0" lvl="5" indent="0" algn="l" rtl="0">
              <a:spcBef>
                <a:spcPts val="0"/>
              </a:spcBef>
            </a:pPr>
            <a:endParaRPr/>
          </a:p>
          <a:p>
            <a:pPr marL="2743200" marR="0" lvl="6" indent="0" algn="l" rtl="0">
              <a:spcBef>
                <a:spcPts val="0"/>
              </a:spcBef>
            </a:pPr>
            <a:endParaRPr/>
          </a:p>
          <a:p>
            <a:pPr marL="3200400" marR="0" lvl="7" indent="0" algn="l" rtl="0">
              <a:spcBef>
                <a:spcPts val="0"/>
              </a:spcBef>
            </a:pPr>
            <a:endParaRPr/>
          </a:p>
          <a:p>
            <a:pPr marL="3657600" marR="0" lvl="8" indent="0" algn="l" rtl="0">
              <a:spcBef>
                <a:spcPts val="0"/>
              </a:spcBef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5984464"/>
      </p:ext>
    </p:extLst>
  </p:cSld>
  <p:clrMap bg1="lt1" tx1="dk1" bg2="dk2" tx2="lt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3588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63" name="Shape 163"/>
          <p:cNvSpPr txBox="1">
            <a:spLocks noGrp="1"/>
          </p:cNvSpPr>
          <p:nvPr>
            <p:ph type="body" idx="1"/>
          </p:nvPr>
        </p:nvSpPr>
        <p:spPr>
          <a:xfrm>
            <a:off x="685801" y="4343401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Shape 164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558799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6BC5E4-C2ED-6A4F-93DB-B210DA26FDA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8823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05F149-5E35-834D-A238-541997D643D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7740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419DFC-2D99-7F4B-935C-68B21929FFC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6670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05F149-5E35-834D-A238-541997D643D1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2670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</a:pPr>
            <a:endParaRPr lang="nl-NL"/>
          </a:p>
          <a:p>
            <a:pPr marL="457200" marR="0" lvl="1" indent="0" algn="l" rtl="0">
              <a:spcBef>
                <a:spcPts val="0"/>
              </a:spcBef>
            </a:pPr>
            <a:endParaRPr lang="nl-NL"/>
          </a:p>
          <a:p>
            <a:pPr marL="914400" marR="0" lvl="2" indent="0" algn="l" rtl="0">
              <a:spcBef>
                <a:spcPts val="0"/>
              </a:spcBef>
            </a:pPr>
            <a:endParaRPr lang="nl-NL"/>
          </a:p>
          <a:p>
            <a:pPr marL="1371600" marR="0" lvl="3" indent="0" algn="l" rtl="0">
              <a:spcBef>
                <a:spcPts val="0"/>
              </a:spcBef>
            </a:pPr>
            <a:endParaRPr lang="nl-NL"/>
          </a:p>
          <a:p>
            <a:pPr marL="1828800" marR="0" lvl="4" indent="0" algn="l" rtl="0">
              <a:spcBef>
                <a:spcPts val="0"/>
              </a:spcBef>
            </a:pPr>
            <a:endParaRPr lang="nl-NL"/>
          </a:p>
          <a:p>
            <a:pPr marL="2286000" marR="0" lvl="5" indent="0" algn="l" rtl="0">
              <a:spcBef>
                <a:spcPts val="0"/>
              </a:spcBef>
            </a:pPr>
            <a:endParaRPr lang="nl-NL"/>
          </a:p>
          <a:p>
            <a:pPr marL="2743200" marR="0" lvl="6" indent="0" algn="l" rtl="0">
              <a:spcBef>
                <a:spcPts val="0"/>
              </a:spcBef>
            </a:pPr>
            <a:endParaRPr lang="nl-NL"/>
          </a:p>
          <a:p>
            <a:pPr marL="3200400" marR="0" lvl="7" indent="0" algn="l" rtl="0">
              <a:spcBef>
                <a:spcPts val="0"/>
              </a:spcBef>
            </a:pPr>
            <a:endParaRPr lang="nl-NL"/>
          </a:p>
          <a:p>
            <a:pPr marL="3657600" marR="0" lvl="8" indent="0" algn="l" rtl="0">
              <a:spcBef>
                <a:spcPts val="0"/>
              </a:spcBef>
            </a:pP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503216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el und Inhal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lvl="0" indent="-139700" algn="l" rtl="0">
              <a:spcBef>
                <a:spcPts val="640"/>
              </a:spcBef>
              <a:buClr>
                <a:schemeClr val="dk1"/>
              </a:buClr>
              <a:buFont typeface="Arial"/>
              <a:buChar char="•"/>
              <a:defRPr/>
            </a:lvl1pPr>
            <a:lvl2pPr marL="742950" lvl="1" indent="-107950" algn="l" rtl="0">
              <a:spcBef>
                <a:spcPts val="560"/>
              </a:spcBef>
              <a:buClr>
                <a:schemeClr val="dk1"/>
              </a:buClr>
              <a:buFont typeface="Arial"/>
              <a:buChar char="–"/>
              <a:defRPr/>
            </a:lvl2pPr>
            <a:lvl3pPr marL="1143000" lvl="2" indent="-76200" algn="l" rtl="0">
              <a:spcBef>
                <a:spcPts val="480"/>
              </a:spcBef>
              <a:buClr>
                <a:schemeClr val="dk1"/>
              </a:buClr>
              <a:buFont typeface="Arial"/>
              <a:buChar char="•"/>
              <a:defRPr/>
            </a:lvl3pPr>
            <a:lvl4pPr marL="1600200" lvl="3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–"/>
              <a:defRPr/>
            </a:lvl4pPr>
            <a:lvl5pPr marL="2057400" lvl="4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»"/>
              <a:defRPr/>
            </a:lvl5pPr>
            <a:lvl6pPr marL="2514600" lvl="5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6pPr>
            <a:lvl7pPr marL="2971800" lvl="6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7pPr>
            <a:lvl8pPr marL="3429000" lvl="7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8pPr>
            <a:lvl9pPr marL="3886200" lvl="8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defRPr/>
            </a:lvl1pPr>
            <a:lvl2pPr marL="457200" marR="0" lvl="1" indent="0" algn="l" rtl="0">
              <a:spcBef>
                <a:spcPts val="0"/>
              </a:spcBef>
              <a:defRPr/>
            </a:lvl2pPr>
            <a:lvl3pPr marL="914400" marR="0" lvl="2" indent="0" algn="l" rtl="0">
              <a:spcBef>
                <a:spcPts val="0"/>
              </a:spcBef>
              <a:defRPr/>
            </a:lvl3pPr>
            <a:lvl4pPr marL="1371600" marR="0" lvl="3" indent="0" algn="l" rtl="0">
              <a:spcBef>
                <a:spcPts val="0"/>
              </a:spcBef>
              <a:defRPr/>
            </a:lvl4pPr>
            <a:lvl5pPr marL="1828800" marR="0" lvl="4" indent="0" algn="l" rtl="0">
              <a:spcBef>
                <a:spcPts val="0"/>
              </a:spcBef>
              <a:defRPr/>
            </a:lvl5pPr>
            <a:lvl6pPr marL="2286000" marR="0" lvl="5" indent="0" algn="l" rtl="0">
              <a:spcBef>
                <a:spcPts val="0"/>
              </a:spcBef>
              <a:defRPr/>
            </a:lvl6pPr>
            <a:lvl7pPr marL="2743200" marR="0" lvl="6" indent="0" algn="l" rtl="0">
              <a:spcBef>
                <a:spcPts val="0"/>
              </a:spcBef>
              <a:defRPr/>
            </a:lvl7pPr>
            <a:lvl8pPr marL="3200400" marR="0" lvl="7" indent="0" algn="l" rtl="0">
              <a:spcBef>
                <a:spcPts val="0"/>
              </a:spcBef>
              <a:defRPr/>
            </a:lvl8pPr>
            <a:lvl9pPr marL="365760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defRPr/>
            </a:lvl1pPr>
            <a:lvl2pPr marL="457200" marR="0" lvl="1" indent="0" algn="l" rtl="0">
              <a:spcBef>
                <a:spcPts val="0"/>
              </a:spcBef>
              <a:defRPr/>
            </a:lvl2pPr>
            <a:lvl3pPr marL="914400" marR="0" lvl="2" indent="0" algn="l" rtl="0">
              <a:spcBef>
                <a:spcPts val="0"/>
              </a:spcBef>
              <a:defRPr/>
            </a:lvl3pPr>
            <a:lvl4pPr marL="1371600" marR="0" lvl="3" indent="0" algn="l" rtl="0">
              <a:spcBef>
                <a:spcPts val="0"/>
              </a:spcBef>
              <a:defRPr/>
            </a:lvl4pPr>
            <a:lvl5pPr marL="1828800" marR="0" lvl="4" indent="0" algn="l" rtl="0">
              <a:spcBef>
                <a:spcPts val="0"/>
              </a:spcBef>
              <a:defRPr/>
            </a:lvl5pPr>
            <a:lvl6pPr marL="2286000" marR="0" lvl="5" indent="0" algn="l" rtl="0">
              <a:spcBef>
                <a:spcPts val="0"/>
              </a:spcBef>
              <a:defRPr/>
            </a:lvl6pPr>
            <a:lvl7pPr marL="2743200" marR="0" lvl="6" indent="0" algn="l" rtl="0">
              <a:spcBef>
                <a:spcPts val="0"/>
              </a:spcBef>
              <a:defRPr/>
            </a:lvl7pPr>
            <a:lvl8pPr marL="3200400" marR="0" lvl="7" indent="0" algn="l" rtl="0">
              <a:spcBef>
                <a:spcPts val="0"/>
              </a:spcBef>
              <a:defRPr/>
            </a:lvl8pPr>
            <a:lvl9pPr marL="365760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Abschnitts- überschrif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>
            <a:spLocks noGrp="1"/>
          </p:cNvSpPr>
          <p:nvPr>
            <p:ph type="title"/>
          </p:nvPr>
        </p:nvSpPr>
        <p:spPr>
          <a:xfrm>
            <a:off x="722312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algn="l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body" idx="1"/>
          </p:nvPr>
        </p:nvSpPr>
        <p:spPr>
          <a:xfrm>
            <a:off x="722312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lvl="0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1pPr>
            <a:lvl2pPr marL="457200" lvl="1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2pPr>
            <a:lvl3pPr marL="914400" lvl="2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3pPr>
            <a:lvl4pPr marL="1371600" lvl="3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4pPr>
            <a:lvl5pPr marL="1828800" lvl="4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5pPr>
            <a:lvl6pPr marL="2286000" lvl="5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6pPr>
            <a:lvl7pPr marL="2743200" lvl="6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7pPr>
            <a:lvl8pPr marL="3200400" lvl="7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8pPr>
            <a:lvl9pPr marL="3657600" lvl="8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defRPr/>
            </a:lvl1pPr>
            <a:lvl2pPr marL="457200" marR="0" lvl="1" indent="0" algn="l" rtl="0">
              <a:spcBef>
                <a:spcPts val="0"/>
              </a:spcBef>
              <a:defRPr/>
            </a:lvl2pPr>
            <a:lvl3pPr marL="914400" marR="0" lvl="2" indent="0" algn="l" rtl="0">
              <a:spcBef>
                <a:spcPts val="0"/>
              </a:spcBef>
              <a:defRPr/>
            </a:lvl3pPr>
            <a:lvl4pPr marL="1371600" marR="0" lvl="3" indent="0" algn="l" rtl="0">
              <a:spcBef>
                <a:spcPts val="0"/>
              </a:spcBef>
              <a:defRPr/>
            </a:lvl4pPr>
            <a:lvl5pPr marL="1828800" marR="0" lvl="4" indent="0" algn="l" rtl="0">
              <a:spcBef>
                <a:spcPts val="0"/>
              </a:spcBef>
              <a:defRPr/>
            </a:lvl5pPr>
            <a:lvl6pPr marL="2286000" marR="0" lvl="5" indent="0" algn="l" rtl="0">
              <a:spcBef>
                <a:spcPts val="0"/>
              </a:spcBef>
              <a:defRPr/>
            </a:lvl6pPr>
            <a:lvl7pPr marL="2743200" marR="0" lvl="6" indent="0" algn="l" rtl="0">
              <a:spcBef>
                <a:spcPts val="0"/>
              </a:spcBef>
              <a:defRPr/>
            </a:lvl7pPr>
            <a:lvl8pPr marL="3200400" marR="0" lvl="7" indent="0" algn="l" rtl="0">
              <a:spcBef>
                <a:spcPts val="0"/>
              </a:spcBef>
              <a:defRPr/>
            </a:lvl8pPr>
            <a:lvl9pPr marL="365760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defRPr/>
            </a:lvl1pPr>
            <a:lvl2pPr marL="457200" marR="0" lvl="1" indent="0" algn="l" rtl="0">
              <a:spcBef>
                <a:spcPts val="0"/>
              </a:spcBef>
              <a:defRPr/>
            </a:lvl2pPr>
            <a:lvl3pPr marL="914400" marR="0" lvl="2" indent="0" algn="l" rtl="0">
              <a:spcBef>
                <a:spcPts val="0"/>
              </a:spcBef>
              <a:defRPr/>
            </a:lvl3pPr>
            <a:lvl4pPr marL="1371600" marR="0" lvl="3" indent="0" algn="l" rtl="0">
              <a:spcBef>
                <a:spcPts val="0"/>
              </a:spcBef>
              <a:defRPr/>
            </a:lvl4pPr>
            <a:lvl5pPr marL="1828800" marR="0" lvl="4" indent="0" algn="l" rtl="0">
              <a:spcBef>
                <a:spcPts val="0"/>
              </a:spcBef>
              <a:defRPr/>
            </a:lvl5pPr>
            <a:lvl6pPr marL="2286000" marR="0" lvl="5" indent="0" algn="l" rtl="0">
              <a:spcBef>
                <a:spcPts val="0"/>
              </a:spcBef>
              <a:defRPr/>
            </a:lvl6pPr>
            <a:lvl7pPr marL="2743200" marR="0" lvl="6" indent="0" algn="l" rtl="0">
              <a:spcBef>
                <a:spcPts val="0"/>
              </a:spcBef>
              <a:defRPr/>
            </a:lvl7pPr>
            <a:lvl8pPr marL="3200400" marR="0" lvl="7" indent="0" algn="l" rtl="0">
              <a:spcBef>
                <a:spcPts val="0"/>
              </a:spcBef>
              <a:defRPr/>
            </a:lvl8pPr>
            <a:lvl9pPr marL="365760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Zwei Inhalte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599" cy="45259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599" cy="45259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defRPr/>
            </a:lvl1pPr>
            <a:lvl2pPr marL="457200" marR="0" lvl="1" indent="0" algn="l" rtl="0">
              <a:spcBef>
                <a:spcPts val="0"/>
              </a:spcBef>
              <a:defRPr/>
            </a:lvl2pPr>
            <a:lvl3pPr marL="914400" marR="0" lvl="2" indent="0" algn="l" rtl="0">
              <a:spcBef>
                <a:spcPts val="0"/>
              </a:spcBef>
              <a:defRPr/>
            </a:lvl3pPr>
            <a:lvl4pPr marL="1371600" marR="0" lvl="3" indent="0" algn="l" rtl="0">
              <a:spcBef>
                <a:spcPts val="0"/>
              </a:spcBef>
              <a:defRPr/>
            </a:lvl4pPr>
            <a:lvl5pPr marL="1828800" marR="0" lvl="4" indent="0" algn="l" rtl="0">
              <a:spcBef>
                <a:spcPts val="0"/>
              </a:spcBef>
              <a:defRPr/>
            </a:lvl5pPr>
            <a:lvl6pPr marL="2286000" marR="0" lvl="5" indent="0" algn="l" rtl="0">
              <a:spcBef>
                <a:spcPts val="0"/>
              </a:spcBef>
              <a:defRPr/>
            </a:lvl6pPr>
            <a:lvl7pPr marL="2743200" marR="0" lvl="6" indent="0" algn="l" rtl="0">
              <a:spcBef>
                <a:spcPts val="0"/>
              </a:spcBef>
              <a:defRPr/>
            </a:lvl7pPr>
            <a:lvl8pPr marL="3200400" marR="0" lvl="7" indent="0" algn="l" rtl="0">
              <a:spcBef>
                <a:spcPts val="0"/>
              </a:spcBef>
              <a:defRPr/>
            </a:lvl8pPr>
            <a:lvl9pPr marL="365760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defRPr/>
            </a:lvl1pPr>
            <a:lvl2pPr marL="457200" marR="0" lvl="1" indent="0" algn="l" rtl="0">
              <a:spcBef>
                <a:spcPts val="0"/>
              </a:spcBef>
              <a:defRPr/>
            </a:lvl2pPr>
            <a:lvl3pPr marL="914400" marR="0" lvl="2" indent="0" algn="l" rtl="0">
              <a:spcBef>
                <a:spcPts val="0"/>
              </a:spcBef>
              <a:defRPr/>
            </a:lvl3pPr>
            <a:lvl4pPr marL="1371600" marR="0" lvl="3" indent="0" algn="l" rtl="0">
              <a:spcBef>
                <a:spcPts val="0"/>
              </a:spcBef>
              <a:defRPr/>
            </a:lvl4pPr>
            <a:lvl5pPr marL="1828800" marR="0" lvl="4" indent="0" algn="l" rtl="0">
              <a:spcBef>
                <a:spcPts val="0"/>
              </a:spcBef>
              <a:defRPr/>
            </a:lvl5pPr>
            <a:lvl6pPr marL="2286000" marR="0" lvl="5" indent="0" algn="l" rtl="0">
              <a:spcBef>
                <a:spcPts val="0"/>
              </a:spcBef>
              <a:defRPr/>
            </a:lvl6pPr>
            <a:lvl7pPr marL="2743200" marR="0" lvl="6" indent="0" algn="l" rtl="0">
              <a:spcBef>
                <a:spcPts val="0"/>
              </a:spcBef>
              <a:defRPr/>
            </a:lvl7pPr>
            <a:lvl8pPr marL="3200400" marR="0" lvl="7" indent="0" algn="l" rtl="0">
              <a:spcBef>
                <a:spcPts val="0"/>
              </a:spcBef>
              <a:defRPr/>
            </a:lvl8pPr>
            <a:lvl9pPr marL="365760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Vergleich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457200" y="1535112"/>
            <a:ext cx="4040187" cy="6397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lvl="0" indent="0" rtl="0">
              <a:spcBef>
                <a:spcPts val="0"/>
              </a:spcBef>
              <a:buFont typeface="Calibri"/>
              <a:buNone/>
              <a:defRPr/>
            </a:lvl1pPr>
            <a:lvl2pPr marL="457200" lvl="1" indent="0" rtl="0">
              <a:spcBef>
                <a:spcPts val="0"/>
              </a:spcBef>
              <a:buFont typeface="Calibri"/>
              <a:buNone/>
              <a:defRPr/>
            </a:lvl2pPr>
            <a:lvl3pPr marL="914400" lvl="2" indent="0" rtl="0">
              <a:spcBef>
                <a:spcPts val="0"/>
              </a:spcBef>
              <a:buFont typeface="Calibri"/>
              <a:buNone/>
              <a:defRPr/>
            </a:lvl3pPr>
            <a:lvl4pPr marL="1371600" lvl="3" indent="0" rtl="0">
              <a:spcBef>
                <a:spcPts val="0"/>
              </a:spcBef>
              <a:buFont typeface="Calibri"/>
              <a:buNone/>
              <a:defRPr/>
            </a:lvl4pPr>
            <a:lvl5pPr marL="1828800" lvl="4" indent="0" rtl="0">
              <a:spcBef>
                <a:spcPts val="0"/>
              </a:spcBef>
              <a:buFont typeface="Calibri"/>
              <a:buNone/>
              <a:defRPr/>
            </a:lvl5pPr>
            <a:lvl6pPr marL="2286000" lvl="5" indent="0" rtl="0">
              <a:spcBef>
                <a:spcPts val="0"/>
              </a:spcBef>
              <a:buFont typeface="Calibri"/>
              <a:buNone/>
              <a:defRPr/>
            </a:lvl6pPr>
            <a:lvl7pPr marL="2743200" lvl="6" indent="0" rtl="0">
              <a:spcBef>
                <a:spcPts val="0"/>
              </a:spcBef>
              <a:buFont typeface="Calibri"/>
              <a:buNone/>
              <a:defRPr/>
            </a:lvl7pPr>
            <a:lvl8pPr marL="3200400" lvl="7" indent="0" rtl="0">
              <a:spcBef>
                <a:spcPts val="0"/>
              </a:spcBef>
              <a:buFont typeface="Calibri"/>
              <a:buNone/>
              <a:defRPr/>
            </a:lvl8pPr>
            <a:lvl9pPr marL="3657600" lvl="8" indent="0" rtl="0">
              <a:spcBef>
                <a:spcPts val="0"/>
              </a:spcBef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7" cy="39512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body" idx="3"/>
          </p:nvPr>
        </p:nvSpPr>
        <p:spPr>
          <a:xfrm>
            <a:off x="4645025" y="1535112"/>
            <a:ext cx="4041774" cy="6397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lvl="0" indent="0" rtl="0">
              <a:spcBef>
                <a:spcPts val="0"/>
              </a:spcBef>
              <a:buFont typeface="Calibri"/>
              <a:buNone/>
              <a:defRPr/>
            </a:lvl1pPr>
            <a:lvl2pPr marL="457200" lvl="1" indent="0" rtl="0">
              <a:spcBef>
                <a:spcPts val="0"/>
              </a:spcBef>
              <a:buFont typeface="Calibri"/>
              <a:buNone/>
              <a:defRPr/>
            </a:lvl2pPr>
            <a:lvl3pPr marL="914400" lvl="2" indent="0" rtl="0">
              <a:spcBef>
                <a:spcPts val="0"/>
              </a:spcBef>
              <a:buFont typeface="Calibri"/>
              <a:buNone/>
              <a:defRPr/>
            </a:lvl3pPr>
            <a:lvl4pPr marL="1371600" lvl="3" indent="0" rtl="0">
              <a:spcBef>
                <a:spcPts val="0"/>
              </a:spcBef>
              <a:buFont typeface="Calibri"/>
              <a:buNone/>
              <a:defRPr/>
            </a:lvl4pPr>
            <a:lvl5pPr marL="1828800" lvl="4" indent="0" rtl="0">
              <a:spcBef>
                <a:spcPts val="0"/>
              </a:spcBef>
              <a:buFont typeface="Calibri"/>
              <a:buNone/>
              <a:defRPr/>
            </a:lvl5pPr>
            <a:lvl6pPr marL="2286000" lvl="5" indent="0" rtl="0">
              <a:spcBef>
                <a:spcPts val="0"/>
              </a:spcBef>
              <a:buFont typeface="Calibri"/>
              <a:buNone/>
              <a:defRPr/>
            </a:lvl6pPr>
            <a:lvl7pPr marL="2743200" lvl="6" indent="0" rtl="0">
              <a:spcBef>
                <a:spcPts val="0"/>
              </a:spcBef>
              <a:buFont typeface="Calibri"/>
              <a:buNone/>
              <a:defRPr/>
            </a:lvl7pPr>
            <a:lvl8pPr marL="3200400" lvl="7" indent="0" rtl="0">
              <a:spcBef>
                <a:spcPts val="0"/>
              </a:spcBef>
              <a:buFont typeface="Calibri"/>
              <a:buNone/>
              <a:defRPr/>
            </a:lvl8pPr>
            <a:lvl9pPr marL="3657600" lvl="8" indent="0" rtl="0">
              <a:spcBef>
                <a:spcPts val="0"/>
              </a:spcBef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4" cy="39512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defRPr/>
            </a:lvl1pPr>
            <a:lvl2pPr marL="457200" marR="0" lvl="1" indent="0" algn="l" rtl="0">
              <a:spcBef>
                <a:spcPts val="0"/>
              </a:spcBef>
              <a:defRPr/>
            </a:lvl2pPr>
            <a:lvl3pPr marL="914400" marR="0" lvl="2" indent="0" algn="l" rtl="0">
              <a:spcBef>
                <a:spcPts val="0"/>
              </a:spcBef>
              <a:defRPr/>
            </a:lvl3pPr>
            <a:lvl4pPr marL="1371600" marR="0" lvl="3" indent="0" algn="l" rtl="0">
              <a:spcBef>
                <a:spcPts val="0"/>
              </a:spcBef>
              <a:defRPr/>
            </a:lvl4pPr>
            <a:lvl5pPr marL="1828800" marR="0" lvl="4" indent="0" algn="l" rtl="0">
              <a:spcBef>
                <a:spcPts val="0"/>
              </a:spcBef>
              <a:defRPr/>
            </a:lvl5pPr>
            <a:lvl6pPr marL="2286000" marR="0" lvl="5" indent="0" algn="l" rtl="0">
              <a:spcBef>
                <a:spcPts val="0"/>
              </a:spcBef>
              <a:defRPr/>
            </a:lvl6pPr>
            <a:lvl7pPr marL="2743200" marR="0" lvl="6" indent="0" algn="l" rtl="0">
              <a:spcBef>
                <a:spcPts val="0"/>
              </a:spcBef>
              <a:defRPr/>
            </a:lvl7pPr>
            <a:lvl8pPr marL="3200400" marR="0" lvl="7" indent="0" algn="l" rtl="0">
              <a:spcBef>
                <a:spcPts val="0"/>
              </a:spcBef>
              <a:defRPr/>
            </a:lvl8pPr>
            <a:lvl9pPr marL="365760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defRPr/>
            </a:lvl1pPr>
            <a:lvl2pPr marL="457200" marR="0" lvl="1" indent="0" algn="l" rtl="0">
              <a:spcBef>
                <a:spcPts val="0"/>
              </a:spcBef>
              <a:defRPr/>
            </a:lvl2pPr>
            <a:lvl3pPr marL="914400" marR="0" lvl="2" indent="0" algn="l" rtl="0">
              <a:spcBef>
                <a:spcPts val="0"/>
              </a:spcBef>
              <a:defRPr/>
            </a:lvl3pPr>
            <a:lvl4pPr marL="1371600" marR="0" lvl="3" indent="0" algn="l" rtl="0">
              <a:spcBef>
                <a:spcPts val="0"/>
              </a:spcBef>
              <a:defRPr/>
            </a:lvl4pPr>
            <a:lvl5pPr marL="1828800" marR="0" lvl="4" indent="0" algn="l" rtl="0">
              <a:spcBef>
                <a:spcPts val="0"/>
              </a:spcBef>
              <a:defRPr/>
            </a:lvl5pPr>
            <a:lvl6pPr marL="2286000" marR="0" lvl="5" indent="0" algn="l" rtl="0">
              <a:spcBef>
                <a:spcPts val="0"/>
              </a:spcBef>
              <a:defRPr/>
            </a:lvl6pPr>
            <a:lvl7pPr marL="2743200" marR="0" lvl="6" indent="0" algn="l" rtl="0">
              <a:spcBef>
                <a:spcPts val="0"/>
              </a:spcBef>
              <a:defRPr/>
            </a:lvl7pPr>
            <a:lvl8pPr marL="3200400" marR="0" lvl="7" indent="0" algn="l" rtl="0">
              <a:spcBef>
                <a:spcPts val="0"/>
              </a:spcBef>
              <a:defRPr/>
            </a:lvl8pPr>
            <a:lvl9pPr marL="365760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Inhalt mit Überschrif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algn="l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lvl="0" indent="0" rtl="0">
              <a:spcBef>
                <a:spcPts val="0"/>
              </a:spcBef>
              <a:buFont typeface="Calibri"/>
              <a:buNone/>
              <a:defRPr/>
            </a:lvl1pPr>
            <a:lvl2pPr marL="457200" lvl="1" indent="0" rtl="0">
              <a:spcBef>
                <a:spcPts val="0"/>
              </a:spcBef>
              <a:buFont typeface="Calibri"/>
              <a:buNone/>
              <a:defRPr/>
            </a:lvl2pPr>
            <a:lvl3pPr marL="914400" lvl="2" indent="0" rtl="0">
              <a:spcBef>
                <a:spcPts val="0"/>
              </a:spcBef>
              <a:buFont typeface="Calibri"/>
              <a:buNone/>
              <a:defRPr/>
            </a:lvl3pPr>
            <a:lvl4pPr marL="1371600" lvl="3" indent="0" rtl="0">
              <a:spcBef>
                <a:spcPts val="0"/>
              </a:spcBef>
              <a:buFont typeface="Calibri"/>
              <a:buNone/>
              <a:defRPr/>
            </a:lvl4pPr>
            <a:lvl5pPr marL="1828800" lvl="4" indent="0" rtl="0">
              <a:spcBef>
                <a:spcPts val="0"/>
              </a:spcBef>
              <a:buFont typeface="Calibri"/>
              <a:buNone/>
              <a:defRPr/>
            </a:lvl5pPr>
            <a:lvl6pPr marL="2286000" lvl="5" indent="0" rtl="0">
              <a:spcBef>
                <a:spcPts val="0"/>
              </a:spcBef>
              <a:buFont typeface="Calibri"/>
              <a:buNone/>
              <a:defRPr/>
            </a:lvl6pPr>
            <a:lvl7pPr marL="2743200" lvl="6" indent="0" rtl="0">
              <a:spcBef>
                <a:spcPts val="0"/>
              </a:spcBef>
              <a:buFont typeface="Calibri"/>
              <a:buNone/>
              <a:defRPr/>
            </a:lvl7pPr>
            <a:lvl8pPr marL="3200400" lvl="7" indent="0" rtl="0">
              <a:spcBef>
                <a:spcPts val="0"/>
              </a:spcBef>
              <a:buFont typeface="Calibri"/>
              <a:buNone/>
              <a:defRPr/>
            </a:lvl8pPr>
            <a:lvl9pPr marL="3657600" lvl="8" indent="0" rtl="0">
              <a:spcBef>
                <a:spcPts val="0"/>
              </a:spcBef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defRPr/>
            </a:lvl1pPr>
            <a:lvl2pPr marL="457200" marR="0" lvl="1" indent="0" algn="l" rtl="0">
              <a:spcBef>
                <a:spcPts val="0"/>
              </a:spcBef>
              <a:defRPr/>
            </a:lvl2pPr>
            <a:lvl3pPr marL="914400" marR="0" lvl="2" indent="0" algn="l" rtl="0">
              <a:spcBef>
                <a:spcPts val="0"/>
              </a:spcBef>
              <a:defRPr/>
            </a:lvl3pPr>
            <a:lvl4pPr marL="1371600" marR="0" lvl="3" indent="0" algn="l" rtl="0">
              <a:spcBef>
                <a:spcPts val="0"/>
              </a:spcBef>
              <a:defRPr/>
            </a:lvl4pPr>
            <a:lvl5pPr marL="1828800" marR="0" lvl="4" indent="0" algn="l" rtl="0">
              <a:spcBef>
                <a:spcPts val="0"/>
              </a:spcBef>
              <a:defRPr/>
            </a:lvl5pPr>
            <a:lvl6pPr marL="2286000" marR="0" lvl="5" indent="0" algn="l" rtl="0">
              <a:spcBef>
                <a:spcPts val="0"/>
              </a:spcBef>
              <a:defRPr/>
            </a:lvl6pPr>
            <a:lvl7pPr marL="2743200" marR="0" lvl="6" indent="0" algn="l" rtl="0">
              <a:spcBef>
                <a:spcPts val="0"/>
              </a:spcBef>
              <a:defRPr/>
            </a:lvl7pPr>
            <a:lvl8pPr marL="3200400" marR="0" lvl="7" indent="0" algn="l" rtl="0">
              <a:spcBef>
                <a:spcPts val="0"/>
              </a:spcBef>
              <a:defRPr/>
            </a:lvl8pPr>
            <a:lvl9pPr marL="365760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defRPr/>
            </a:lvl1pPr>
            <a:lvl2pPr marL="457200" marR="0" lvl="1" indent="0" algn="l" rtl="0">
              <a:spcBef>
                <a:spcPts val="0"/>
              </a:spcBef>
              <a:defRPr/>
            </a:lvl2pPr>
            <a:lvl3pPr marL="914400" marR="0" lvl="2" indent="0" algn="l" rtl="0">
              <a:spcBef>
                <a:spcPts val="0"/>
              </a:spcBef>
              <a:defRPr/>
            </a:lvl3pPr>
            <a:lvl4pPr marL="1371600" marR="0" lvl="3" indent="0" algn="l" rtl="0">
              <a:spcBef>
                <a:spcPts val="0"/>
              </a:spcBef>
              <a:defRPr/>
            </a:lvl4pPr>
            <a:lvl5pPr marL="1828800" marR="0" lvl="4" indent="0" algn="l" rtl="0">
              <a:spcBef>
                <a:spcPts val="0"/>
              </a:spcBef>
              <a:defRPr/>
            </a:lvl5pPr>
            <a:lvl6pPr marL="2286000" marR="0" lvl="5" indent="0" algn="l" rtl="0">
              <a:spcBef>
                <a:spcPts val="0"/>
              </a:spcBef>
              <a:defRPr/>
            </a:lvl6pPr>
            <a:lvl7pPr marL="2743200" marR="0" lvl="6" indent="0" algn="l" rtl="0">
              <a:spcBef>
                <a:spcPts val="0"/>
              </a:spcBef>
              <a:defRPr/>
            </a:lvl7pPr>
            <a:lvl8pPr marL="3200400" marR="0" lvl="7" indent="0" algn="l" rtl="0">
              <a:spcBef>
                <a:spcPts val="0"/>
              </a:spcBef>
              <a:defRPr/>
            </a:lvl8pPr>
            <a:lvl9pPr marL="365760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Bild mit Überschrif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399" cy="5667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algn="l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7" name="Shape 67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399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1792288" y="5367337"/>
            <a:ext cx="5486399" cy="80486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lvl="0" indent="0" rtl="0">
              <a:spcBef>
                <a:spcPts val="0"/>
              </a:spcBef>
              <a:buFont typeface="Calibri"/>
              <a:buNone/>
              <a:defRPr/>
            </a:lvl1pPr>
            <a:lvl2pPr marL="457200" lvl="1" indent="0" rtl="0">
              <a:spcBef>
                <a:spcPts val="0"/>
              </a:spcBef>
              <a:buFont typeface="Calibri"/>
              <a:buNone/>
              <a:defRPr/>
            </a:lvl2pPr>
            <a:lvl3pPr marL="914400" lvl="2" indent="0" rtl="0">
              <a:spcBef>
                <a:spcPts val="0"/>
              </a:spcBef>
              <a:buFont typeface="Calibri"/>
              <a:buNone/>
              <a:defRPr/>
            </a:lvl3pPr>
            <a:lvl4pPr marL="1371600" lvl="3" indent="0" rtl="0">
              <a:spcBef>
                <a:spcPts val="0"/>
              </a:spcBef>
              <a:buFont typeface="Calibri"/>
              <a:buNone/>
              <a:defRPr/>
            </a:lvl4pPr>
            <a:lvl5pPr marL="1828800" lvl="4" indent="0" rtl="0">
              <a:spcBef>
                <a:spcPts val="0"/>
              </a:spcBef>
              <a:buFont typeface="Calibri"/>
              <a:buNone/>
              <a:defRPr/>
            </a:lvl5pPr>
            <a:lvl6pPr marL="2286000" lvl="5" indent="0" rtl="0">
              <a:spcBef>
                <a:spcPts val="0"/>
              </a:spcBef>
              <a:buFont typeface="Calibri"/>
              <a:buNone/>
              <a:defRPr/>
            </a:lvl6pPr>
            <a:lvl7pPr marL="2743200" lvl="6" indent="0" rtl="0">
              <a:spcBef>
                <a:spcPts val="0"/>
              </a:spcBef>
              <a:buFont typeface="Calibri"/>
              <a:buNone/>
              <a:defRPr/>
            </a:lvl7pPr>
            <a:lvl8pPr marL="3200400" lvl="7" indent="0" rtl="0">
              <a:spcBef>
                <a:spcPts val="0"/>
              </a:spcBef>
              <a:buFont typeface="Calibri"/>
              <a:buNone/>
              <a:defRPr/>
            </a:lvl8pPr>
            <a:lvl9pPr marL="3657600" lvl="8" indent="0" rtl="0">
              <a:spcBef>
                <a:spcPts val="0"/>
              </a:spcBef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defRPr/>
            </a:lvl1pPr>
            <a:lvl2pPr marL="457200" marR="0" lvl="1" indent="0" algn="l" rtl="0">
              <a:spcBef>
                <a:spcPts val="0"/>
              </a:spcBef>
              <a:defRPr/>
            </a:lvl2pPr>
            <a:lvl3pPr marL="914400" marR="0" lvl="2" indent="0" algn="l" rtl="0">
              <a:spcBef>
                <a:spcPts val="0"/>
              </a:spcBef>
              <a:defRPr/>
            </a:lvl3pPr>
            <a:lvl4pPr marL="1371600" marR="0" lvl="3" indent="0" algn="l" rtl="0">
              <a:spcBef>
                <a:spcPts val="0"/>
              </a:spcBef>
              <a:defRPr/>
            </a:lvl4pPr>
            <a:lvl5pPr marL="1828800" marR="0" lvl="4" indent="0" algn="l" rtl="0">
              <a:spcBef>
                <a:spcPts val="0"/>
              </a:spcBef>
              <a:defRPr/>
            </a:lvl5pPr>
            <a:lvl6pPr marL="2286000" marR="0" lvl="5" indent="0" algn="l" rtl="0">
              <a:spcBef>
                <a:spcPts val="0"/>
              </a:spcBef>
              <a:defRPr/>
            </a:lvl6pPr>
            <a:lvl7pPr marL="2743200" marR="0" lvl="6" indent="0" algn="l" rtl="0">
              <a:spcBef>
                <a:spcPts val="0"/>
              </a:spcBef>
              <a:defRPr/>
            </a:lvl7pPr>
            <a:lvl8pPr marL="3200400" marR="0" lvl="7" indent="0" algn="l" rtl="0">
              <a:spcBef>
                <a:spcPts val="0"/>
              </a:spcBef>
              <a:defRPr/>
            </a:lvl8pPr>
            <a:lvl9pPr marL="365760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defRPr/>
            </a:lvl1pPr>
            <a:lvl2pPr marL="457200" marR="0" lvl="1" indent="0" algn="l" rtl="0">
              <a:spcBef>
                <a:spcPts val="0"/>
              </a:spcBef>
              <a:defRPr/>
            </a:lvl2pPr>
            <a:lvl3pPr marL="914400" marR="0" lvl="2" indent="0" algn="l" rtl="0">
              <a:spcBef>
                <a:spcPts val="0"/>
              </a:spcBef>
              <a:defRPr/>
            </a:lvl3pPr>
            <a:lvl4pPr marL="1371600" marR="0" lvl="3" indent="0" algn="l" rtl="0">
              <a:spcBef>
                <a:spcPts val="0"/>
              </a:spcBef>
              <a:defRPr/>
            </a:lvl4pPr>
            <a:lvl5pPr marL="1828800" marR="0" lvl="4" indent="0" algn="l" rtl="0">
              <a:spcBef>
                <a:spcPts val="0"/>
              </a:spcBef>
              <a:defRPr/>
            </a:lvl5pPr>
            <a:lvl6pPr marL="2286000" marR="0" lvl="5" indent="0" algn="l" rtl="0">
              <a:spcBef>
                <a:spcPts val="0"/>
              </a:spcBef>
              <a:defRPr/>
            </a:lvl6pPr>
            <a:lvl7pPr marL="2743200" marR="0" lvl="6" indent="0" algn="l" rtl="0">
              <a:spcBef>
                <a:spcPts val="0"/>
              </a:spcBef>
              <a:defRPr/>
            </a:lvl7pPr>
            <a:lvl8pPr marL="3200400" marR="0" lvl="7" indent="0" algn="l" rtl="0">
              <a:spcBef>
                <a:spcPts val="0"/>
              </a:spcBef>
              <a:defRPr/>
            </a:lvl8pPr>
            <a:lvl9pPr marL="365760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Vertikaler Titel und 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>
            <a:spLocks noGrp="1"/>
          </p:cNvSpPr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body" idx="1"/>
          </p:nvPr>
        </p:nvSpPr>
        <p:spPr>
          <a:xfrm rot="5400000">
            <a:off x="541337" y="190500"/>
            <a:ext cx="5851525" cy="6019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lvl="0" indent="-139700" algn="l" rtl="0">
              <a:spcBef>
                <a:spcPts val="640"/>
              </a:spcBef>
              <a:buClr>
                <a:schemeClr val="dk1"/>
              </a:buClr>
              <a:buFont typeface="Arial"/>
              <a:buChar char="•"/>
              <a:defRPr/>
            </a:lvl1pPr>
            <a:lvl2pPr marL="742950" lvl="1" indent="-107950" algn="l" rtl="0">
              <a:spcBef>
                <a:spcPts val="560"/>
              </a:spcBef>
              <a:buClr>
                <a:schemeClr val="dk1"/>
              </a:buClr>
              <a:buFont typeface="Arial"/>
              <a:buChar char="–"/>
              <a:defRPr/>
            </a:lvl2pPr>
            <a:lvl3pPr marL="1143000" lvl="2" indent="-76200" algn="l" rtl="0">
              <a:spcBef>
                <a:spcPts val="480"/>
              </a:spcBef>
              <a:buClr>
                <a:schemeClr val="dk1"/>
              </a:buClr>
              <a:buFont typeface="Arial"/>
              <a:buChar char="•"/>
              <a:defRPr/>
            </a:lvl3pPr>
            <a:lvl4pPr marL="1600200" lvl="3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–"/>
              <a:defRPr/>
            </a:lvl4pPr>
            <a:lvl5pPr marL="2057400" lvl="4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»"/>
              <a:defRPr/>
            </a:lvl5pPr>
            <a:lvl6pPr marL="2514600" lvl="5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6pPr>
            <a:lvl7pPr marL="2971800" lvl="6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7pPr>
            <a:lvl8pPr marL="3429000" lvl="7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8pPr>
            <a:lvl9pPr marL="3886200" lvl="8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9pPr>
          </a:lstStyle>
          <a:p>
            <a:endParaRPr/>
          </a:p>
        </p:txBody>
      </p:sp>
      <p:sp>
        <p:nvSpPr>
          <p:cNvPr id="81" name="Shape 8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defRPr/>
            </a:lvl1pPr>
            <a:lvl2pPr marL="457200" marR="0" lvl="1" indent="0" algn="l" rtl="0">
              <a:spcBef>
                <a:spcPts val="0"/>
              </a:spcBef>
              <a:defRPr/>
            </a:lvl2pPr>
            <a:lvl3pPr marL="914400" marR="0" lvl="2" indent="0" algn="l" rtl="0">
              <a:spcBef>
                <a:spcPts val="0"/>
              </a:spcBef>
              <a:defRPr/>
            </a:lvl3pPr>
            <a:lvl4pPr marL="1371600" marR="0" lvl="3" indent="0" algn="l" rtl="0">
              <a:spcBef>
                <a:spcPts val="0"/>
              </a:spcBef>
              <a:defRPr/>
            </a:lvl4pPr>
            <a:lvl5pPr marL="1828800" marR="0" lvl="4" indent="0" algn="l" rtl="0">
              <a:spcBef>
                <a:spcPts val="0"/>
              </a:spcBef>
              <a:defRPr/>
            </a:lvl5pPr>
            <a:lvl6pPr marL="2286000" marR="0" lvl="5" indent="0" algn="l" rtl="0">
              <a:spcBef>
                <a:spcPts val="0"/>
              </a:spcBef>
              <a:defRPr/>
            </a:lvl6pPr>
            <a:lvl7pPr marL="2743200" marR="0" lvl="6" indent="0" algn="l" rtl="0">
              <a:spcBef>
                <a:spcPts val="0"/>
              </a:spcBef>
              <a:defRPr/>
            </a:lvl7pPr>
            <a:lvl8pPr marL="3200400" marR="0" lvl="7" indent="0" algn="l" rtl="0">
              <a:spcBef>
                <a:spcPts val="0"/>
              </a:spcBef>
              <a:defRPr/>
            </a:lvl8pPr>
            <a:lvl9pPr marL="365760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82" name="Shape 8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defRPr/>
            </a:lvl1pPr>
            <a:lvl2pPr marL="457200" marR="0" lvl="1" indent="0" algn="l" rtl="0">
              <a:spcBef>
                <a:spcPts val="0"/>
              </a:spcBef>
              <a:defRPr/>
            </a:lvl2pPr>
            <a:lvl3pPr marL="914400" marR="0" lvl="2" indent="0" algn="l" rtl="0">
              <a:spcBef>
                <a:spcPts val="0"/>
              </a:spcBef>
              <a:defRPr/>
            </a:lvl3pPr>
            <a:lvl4pPr marL="1371600" marR="0" lvl="3" indent="0" algn="l" rtl="0">
              <a:spcBef>
                <a:spcPts val="0"/>
              </a:spcBef>
              <a:defRPr/>
            </a:lvl4pPr>
            <a:lvl5pPr marL="1828800" marR="0" lvl="4" indent="0" algn="l" rtl="0">
              <a:spcBef>
                <a:spcPts val="0"/>
              </a:spcBef>
              <a:defRPr/>
            </a:lvl5pPr>
            <a:lvl6pPr marL="2286000" marR="0" lvl="5" indent="0" algn="l" rtl="0">
              <a:spcBef>
                <a:spcPts val="0"/>
              </a:spcBef>
              <a:defRPr/>
            </a:lvl6pPr>
            <a:lvl7pPr marL="2743200" marR="0" lvl="6" indent="0" algn="l" rtl="0">
              <a:spcBef>
                <a:spcPts val="0"/>
              </a:spcBef>
              <a:defRPr/>
            </a:lvl7pPr>
            <a:lvl8pPr marL="3200400" marR="0" lvl="7" indent="0" algn="l" rtl="0">
              <a:spcBef>
                <a:spcPts val="0"/>
              </a:spcBef>
              <a:defRPr/>
            </a:lvl8pPr>
            <a:lvl9pPr marL="365760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83" name="Shape 8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/>
            </a:lvl1pPr>
            <a:lvl2pPr marL="0" marR="0" lvl="1" indent="0" algn="l" rtl="0">
              <a:spcBef>
                <a:spcPts val="0"/>
              </a:spcBef>
              <a:defRPr/>
            </a:lvl2pPr>
            <a:lvl3pPr marL="0" marR="0" lvl="2" indent="0" algn="l" rtl="0">
              <a:spcBef>
                <a:spcPts val="0"/>
              </a:spcBef>
              <a:defRPr/>
            </a:lvl3pPr>
            <a:lvl4pPr marL="0" marR="0" lvl="3" indent="0" algn="l" rtl="0">
              <a:spcBef>
                <a:spcPts val="0"/>
              </a:spcBef>
              <a:defRPr/>
            </a:lvl4pPr>
            <a:lvl5pPr marL="0" marR="0" lvl="4" indent="0" algn="l" rtl="0">
              <a:spcBef>
                <a:spcPts val="0"/>
              </a:spcBef>
              <a:defRPr/>
            </a:lvl5pPr>
            <a:lvl6pPr marL="0" marR="0" lvl="5" indent="0" algn="l" rtl="0">
              <a:spcBef>
                <a:spcPts val="0"/>
              </a:spcBef>
              <a:defRPr/>
            </a:lvl6pPr>
            <a:lvl7pPr marL="0" marR="0" lvl="6" indent="0" algn="l" rtl="0">
              <a:spcBef>
                <a:spcPts val="0"/>
              </a:spcBef>
              <a:defRPr/>
            </a:lvl7pPr>
            <a:lvl8pPr marL="0" marR="0" lvl="7" indent="0" algn="l" rtl="0">
              <a:spcBef>
                <a:spcPts val="0"/>
              </a:spcBef>
              <a:defRPr/>
            </a:lvl8pPr>
            <a:lvl9pPr marL="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chemeClr val="dk1"/>
              </a:buClr>
              <a:buFont typeface="Arial"/>
              <a:buChar char="•"/>
              <a:defRPr/>
            </a:lvl1pPr>
            <a:lvl2pPr marL="742950" marR="0" lvl="1" indent="-107950" algn="l" rtl="0">
              <a:spcBef>
                <a:spcPts val="560"/>
              </a:spcBef>
              <a:buClr>
                <a:schemeClr val="dk1"/>
              </a:buClr>
              <a:buFont typeface="Arial"/>
              <a:buChar char="–"/>
              <a:defRPr/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Font typeface="Arial"/>
              <a:buChar char="•"/>
              <a:defRPr/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–"/>
              <a:defRPr/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»"/>
              <a:defRPr/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defRPr/>
            </a:lvl1pPr>
            <a:lvl2pPr marL="457200" marR="0" lvl="1" indent="0" algn="l" rtl="0">
              <a:spcBef>
                <a:spcPts val="0"/>
              </a:spcBef>
              <a:defRPr/>
            </a:lvl2pPr>
            <a:lvl3pPr marL="914400" marR="0" lvl="2" indent="0" algn="l" rtl="0">
              <a:spcBef>
                <a:spcPts val="0"/>
              </a:spcBef>
              <a:defRPr/>
            </a:lvl3pPr>
            <a:lvl4pPr marL="1371600" marR="0" lvl="3" indent="0" algn="l" rtl="0">
              <a:spcBef>
                <a:spcPts val="0"/>
              </a:spcBef>
              <a:defRPr/>
            </a:lvl4pPr>
            <a:lvl5pPr marL="1828800" marR="0" lvl="4" indent="0" algn="l" rtl="0">
              <a:spcBef>
                <a:spcPts val="0"/>
              </a:spcBef>
              <a:defRPr/>
            </a:lvl5pPr>
            <a:lvl6pPr marL="2286000" marR="0" lvl="5" indent="0" algn="l" rtl="0">
              <a:spcBef>
                <a:spcPts val="0"/>
              </a:spcBef>
              <a:defRPr/>
            </a:lvl6pPr>
            <a:lvl7pPr marL="2743200" marR="0" lvl="6" indent="0" algn="l" rtl="0">
              <a:spcBef>
                <a:spcPts val="0"/>
              </a:spcBef>
              <a:defRPr/>
            </a:lvl7pPr>
            <a:lvl8pPr marL="3200400" marR="0" lvl="7" indent="0" algn="l" rtl="0">
              <a:spcBef>
                <a:spcPts val="0"/>
              </a:spcBef>
              <a:defRPr/>
            </a:lvl8pPr>
            <a:lvl9pPr marL="365760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defRPr/>
            </a:lvl1pPr>
            <a:lvl2pPr marL="457200" marR="0" lvl="1" indent="0" algn="l" rtl="0">
              <a:spcBef>
                <a:spcPts val="0"/>
              </a:spcBef>
              <a:defRPr/>
            </a:lvl2pPr>
            <a:lvl3pPr marL="914400" marR="0" lvl="2" indent="0" algn="l" rtl="0">
              <a:spcBef>
                <a:spcPts val="0"/>
              </a:spcBef>
              <a:defRPr/>
            </a:lvl3pPr>
            <a:lvl4pPr marL="1371600" marR="0" lvl="3" indent="0" algn="l" rtl="0">
              <a:spcBef>
                <a:spcPts val="0"/>
              </a:spcBef>
              <a:defRPr/>
            </a:lvl4pPr>
            <a:lvl5pPr marL="1828800" marR="0" lvl="4" indent="0" algn="l" rtl="0">
              <a:spcBef>
                <a:spcPts val="0"/>
              </a:spcBef>
              <a:defRPr/>
            </a:lvl5pPr>
            <a:lvl6pPr marL="2286000" marR="0" lvl="5" indent="0" algn="l" rtl="0">
              <a:spcBef>
                <a:spcPts val="0"/>
              </a:spcBef>
              <a:defRPr/>
            </a:lvl6pPr>
            <a:lvl7pPr marL="2743200" marR="0" lvl="6" indent="0" algn="l" rtl="0">
              <a:spcBef>
                <a:spcPts val="0"/>
              </a:spcBef>
              <a:defRPr/>
            </a:lvl7pPr>
            <a:lvl8pPr marL="3200400" marR="0" lvl="7" indent="0" algn="l" rtl="0">
              <a:spcBef>
                <a:spcPts val="0"/>
              </a:spcBef>
              <a:defRPr/>
            </a:lvl8pPr>
            <a:lvl9pPr marL="365760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/>
              <a:t>‹#›</a:t>
            </a:fld>
            <a:endParaRPr lang="en-US" sz="130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5" r:id="rId5"/>
    <p:sldLayoutId id="2147483656" r:id="rId6"/>
    <p:sldLayoutId id="2147483658" r:id="rId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lumeng0312.shinyapps.io/xgboost/?_ga=2.179522658.79817579.1592385947-986486774.1592216474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f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1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2.tiff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tif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tiff"/><Relationship Id="rId7" Type="http://schemas.openxmlformats.org/officeDocument/2006/relationships/image" Target="../media/image49.png"/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tiff"/><Relationship Id="rId5" Type="http://schemas.openxmlformats.org/officeDocument/2006/relationships/image" Target="../media/image46.tiff"/><Relationship Id="rId4" Type="http://schemas.openxmlformats.org/officeDocument/2006/relationships/image" Target="../media/image45.gif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tif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tif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tiff"/><Relationship Id="rId3" Type="http://schemas.openxmlformats.org/officeDocument/2006/relationships/image" Target="../media/image40.tiff"/><Relationship Id="rId7" Type="http://schemas.openxmlformats.org/officeDocument/2006/relationships/image" Target="../media/image12.tiff"/><Relationship Id="rId2" Type="http://schemas.openxmlformats.org/officeDocument/2006/relationships/image" Target="../media/image50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tiff"/><Relationship Id="rId5" Type="http://schemas.openxmlformats.org/officeDocument/2006/relationships/image" Target="../media/image9.tiff"/><Relationship Id="rId4" Type="http://schemas.openxmlformats.org/officeDocument/2006/relationships/image" Target="../media/image11.tiff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aggle.com/menglugeo/gap-mixed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7" Type="http://schemas.openxmlformats.org/officeDocument/2006/relationships/image" Target="../media/image7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6" Type="http://schemas.openxmlformats.org/officeDocument/2006/relationships/image" Target="../media/image6.png"/><Relationship Id="rId5" Type="http://schemas.openxmlformats.org/officeDocument/2006/relationships/image" Target="../media/image5.gif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confluence.ecmwf.int/pages/viewpage.action?pageId=74764925" TargetMode="External"/><Relationship Id="rId2" Type="http://schemas.openxmlformats.org/officeDocument/2006/relationships/hyperlink" Target="https://www2.jpl.nasa.gov/srtm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78.png"/><Relationship Id="rId7" Type="http://schemas.openxmlformats.org/officeDocument/2006/relationships/image" Target="../media/image80.gif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gif"/><Relationship Id="rId5" Type="http://schemas.openxmlformats.org/officeDocument/2006/relationships/image" Target="../media/image79.png"/><Relationship Id="rId10" Type="http://schemas.openxmlformats.org/officeDocument/2006/relationships/image" Target="../media/image37.png"/><Relationship Id="rId4" Type="http://schemas.openxmlformats.org/officeDocument/2006/relationships/image" Target="../media/image49.png"/><Relationship Id="rId9" Type="http://schemas.openxmlformats.org/officeDocument/2006/relationships/image" Target="../media/image82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tiff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tiff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0.png"/><Relationship Id="rId5" Type="http://schemas.openxmlformats.org/officeDocument/2006/relationships/image" Target="../media/image32.png"/><Relationship Id="rId4" Type="http://schemas.openxmlformats.org/officeDocument/2006/relationships/image" Target="../media/image90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tiff"/><Relationship Id="rId5" Type="http://schemas.openxmlformats.org/officeDocument/2006/relationships/image" Target="../media/image12.tiff"/><Relationship Id="rId4" Type="http://schemas.openxmlformats.org/officeDocument/2006/relationships/image" Target="../media/image11.tiff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tiff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://fizz.phys.dal.ca/~atmos/martin/?page_id=232" TargetMode="Externa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 txBox="1">
            <a:spLocks noGrp="1"/>
          </p:cNvSpPr>
          <p:nvPr>
            <p:ph type="title"/>
          </p:nvPr>
        </p:nvSpPr>
        <p:spPr>
          <a:xfrm>
            <a:off x="543467" y="1210271"/>
            <a:ext cx="8229600" cy="16056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>
              <a:buSzPct val="25000"/>
            </a:pPr>
            <a:r>
              <a:rPr lang="en-US" sz="3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br>
              <a:rPr lang="en-US" sz="3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Statistical methods of global air pollution modeling</a:t>
            </a:r>
            <a:br>
              <a:rPr lang="en-US" sz="360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US" sz="360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US" sz="360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US" sz="360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US" sz="360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Shape 167"/>
          <p:cNvSpPr/>
          <p:nvPr/>
        </p:nvSpPr>
        <p:spPr>
          <a:xfrm>
            <a:off x="2590800" y="4724400"/>
            <a:ext cx="4572000" cy="92332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70" name="Shape 170"/>
          <p:cNvSpPr txBox="1"/>
          <p:nvPr/>
        </p:nvSpPr>
        <p:spPr>
          <a:xfrm>
            <a:off x="780551" y="5052019"/>
            <a:ext cx="7582897" cy="119141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-US" sz="2450" dirty="0">
                <a:latin typeface="Calibri"/>
                <a:ea typeface="Calibri"/>
                <a:cs typeface="Calibri"/>
                <a:sym typeface="Calibri"/>
              </a:rPr>
              <a:t>                             </a:t>
            </a:r>
            <a:endParaRPr sz="1800" dirty="0">
              <a:latin typeface="Calibri"/>
              <a:ea typeface="Calibri"/>
              <a:cs typeface="Calibri"/>
              <a:sym typeface="Calibri"/>
            </a:endParaRPr>
          </a:p>
          <a:p>
            <a:pPr lvl="0" algn="ctr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1800" dirty="0">
                <a:latin typeface="Calibri"/>
                <a:ea typeface="Calibri"/>
                <a:cs typeface="Calibri"/>
                <a:sym typeface="Calibri"/>
              </a:rPr>
              <a:t>University of Utrecht, The Netherlands</a:t>
            </a:r>
          </a:p>
          <a:p>
            <a:pPr lvl="0" algn="ctr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lang="en-US" sz="1800" dirty="0">
              <a:latin typeface="Calibri"/>
              <a:ea typeface="Calibri"/>
              <a:cs typeface="Calibri"/>
              <a:sym typeface="Calibri"/>
            </a:endParaRPr>
          </a:p>
          <a:p>
            <a:pPr lvl="0" algn="ctr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Meng Lu </a:t>
            </a:r>
          </a:p>
          <a:p>
            <a:pPr lvl="0" algn="ctr" rtl="0">
              <a:spcBef>
                <a:spcPts val="0"/>
              </a:spcBef>
              <a:buNone/>
            </a:pPr>
            <a:endParaRPr sz="245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BA1005-76DA-4215-9095-6C9AA5F6BB44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708571" y="6403118"/>
            <a:ext cx="2133599" cy="365125"/>
          </a:xfrm>
        </p:spPr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</a:t>
            </a:fld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72AF01B-37CD-45BA-B36C-2B558EF61FF2}"/>
              </a:ext>
            </a:extLst>
          </p:cNvPr>
          <p:cNvGrpSpPr/>
          <p:nvPr/>
        </p:nvGrpSpPr>
        <p:grpSpPr>
          <a:xfrm>
            <a:off x="6465250" y="5489604"/>
            <a:ext cx="2100875" cy="807896"/>
            <a:chOff x="5810909" y="3950902"/>
            <a:chExt cx="2100875" cy="807896"/>
          </a:xfrm>
        </p:grpSpPr>
        <p:pic>
          <p:nvPicPr>
            <p:cNvPr id="6146" name="Picture 2" descr="Gerelateerde afbeelding">
              <a:extLst>
                <a:ext uri="{FF2B5EF4-FFF2-40B4-BE49-F238E27FC236}">
                  <a16:creationId xmlns:a16="http://schemas.microsoft.com/office/drawing/2014/main" id="{74D5453A-0E74-4D92-801A-A2D7C6A3569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21" t="3981" r="4289" b="3334"/>
            <a:stretch/>
          </p:blipFill>
          <p:spPr bwMode="auto">
            <a:xfrm>
              <a:off x="5810909" y="4348666"/>
              <a:ext cx="569053" cy="3757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2" descr="Gerelateerde afbeelding">
              <a:extLst>
                <a:ext uri="{FF2B5EF4-FFF2-40B4-BE49-F238E27FC236}">
                  <a16:creationId xmlns:a16="http://schemas.microsoft.com/office/drawing/2014/main" id="{9ED77832-BD21-4678-A601-01531FFD764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21" t="3981" r="4289" b="3334"/>
            <a:stretch/>
          </p:blipFill>
          <p:spPr bwMode="auto">
            <a:xfrm>
              <a:off x="6411232" y="4370737"/>
              <a:ext cx="569053" cy="3757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2" descr="Gerelateerde afbeelding">
              <a:extLst>
                <a:ext uri="{FF2B5EF4-FFF2-40B4-BE49-F238E27FC236}">
                  <a16:creationId xmlns:a16="http://schemas.microsoft.com/office/drawing/2014/main" id="{C5CF7EB0-AC53-40AB-9EED-1D93F7E14C9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21" t="3981" r="4289" b="3334"/>
            <a:stretch/>
          </p:blipFill>
          <p:spPr bwMode="auto">
            <a:xfrm>
              <a:off x="7011555" y="4383064"/>
              <a:ext cx="569053" cy="3757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2" descr="Gerelateerde afbeelding">
              <a:extLst>
                <a:ext uri="{FF2B5EF4-FFF2-40B4-BE49-F238E27FC236}">
                  <a16:creationId xmlns:a16="http://schemas.microsoft.com/office/drawing/2014/main" id="{D3CD07AD-A87C-47C4-A125-72AAF3A1E87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21" t="3981" r="4289" b="3334"/>
            <a:stretch/>
          </p:blipFill>
          <p:spPr bwMode="auto">
            <a:xfrm>
              <a:off x="6711138" y="3961917"/>
              <a:ext cx="569053" cy="3757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2" descr="Gerelateerde afbeelding">
              <a:extLst>
                <a:ext uri="{FF2B5EF4-FFF2-40B4-BE49-F238E27FC236}">
                  <a16:creationId xmlns:a16="http://schemas.microsoft.com/office/drawing/2014/main" id="{7D683CE1-0151-421A-A9E5-DE9FA0578C3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21" t="3981" r="4289" b="3334"/>
            <a:stretch/>
          </p:blipFill>
          <p:spPr bwMode="auto">
            <a:xfrm>
              <a:off x="6095435" y="3950902"/>
              <a:ext cx="569053" cy="3757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2" descr="Gerelateerde afbeelding">
              <a:extLst>
                <a:ext uri="{FF2B5EF4-FFF2-40B4-BE49-F238E27FC236}">
                  <a16:creationId xmlns:a16="http://schemas.microsoft.com/office/drawing/2014/main" id="{E45EBAE0-DC43-440B-9DAF-EE89BF3B38A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21" t="3981" r="4289" b="3334"/>
            <a:stretch/>
          </p:blipFill>
          <p:spPr bwMode="auto">
            <a:xfrm>
              <a:off x="7342731" y="3984624"/>
              <a:ext cx="569053" cy="3757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098" name="Picture 2" descr="http://www.tropomi.nl/wp-content/uploads/2013/11/precursor5_space.jpg">
            <a:extLst>
              <a:ext uri="{FF2B5EF4-FFF2-40B4-BE49-F238E27FC236}">
                <a16:creationId xmlns:a16="http://schemas.microsoft.com/office/drawing/2014/main" id="{74484BD4-6836-4DC3-AA39-699238B3F9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6824" y="2165449"/>
            <a:ext cx="3846243" cy="2520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8E93ED6-F9FB-42CA-B036-1BBBBAAFC7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540" y="2166506"/>
            <a:ext cx="3573504" cy="2590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9511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CBE76B-8DAA-4995-94F5-4CF7FF71563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DC4879-117B-4874-A239-FBE0F38B4443}"/>
              </a:ext>
            </a:extLst>
          </p:cNvPr>
          <p:cNvSpPr/>
          <p:nvPr/>
        </p:nvSpPr>
        <p:spPr>
          <a:xfrm>
            <a:off x="1955731" y="1131692"/>
            <a:ext cx="408637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buClr>
                <a:schemeClr val="dk1"/>
              </a:buClr>
            </a:pPr>
            <a:r>
              <a:rPr lang="nl-NL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Ground</a:t>
            </a:r>
            <a: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  <a:t> monitor Data: </a:t>
            </a:r>
            <a:r>
              <a:rPr lang="nl-NL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OpenAQ</a:t>
            </a:r>
            <a:endParaRPr lang="nl-NL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37" y="1926668"/>
            <a:ext cx="8863670" cy="401942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6241709" y="1208637"/>
            <a:ext cx="8515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buClr>
                <a:schemeClr val="dk1"/>
              </a:buClr>
            </a:pPr>
            <a:r>
              <a:rPr lang="nl-NL" sz="1800" dirty="0">
                <a:cs typeface="Calibri" panose="020F0502020204030204" pitchFamily="34" charset="0"/>
              </a:rPr>
              <a:t>(2017)</a:t>
            </a:r>
          </a:p>
        </p:txBody>
      </p:sp>
    </p:spTree>
    <p:extLst>
      <p:ext uri="{BB962C8B-B14F-4D97-AF65-F5344CB8AC3E}">
        <p14:creationId xmlns:p14="http://schemas.microsoft.com/office/powerpoint/2010/main" val="40058132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6F4D69-D8E3-224F-A083-01F3FA507A2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11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3472CE-164A-D240-9D34-978B684A01C9}"/>
              </a:ext>
            </a:extLst>
          </p:cNvPr>
          <p:cNvSpPr txBox="1"/>
          <p:nvPr/>
        </p:nvSpPr>
        <p:spPr>
          <a:xfrm>
            <a:off x="496196" y="985653"/>
            <a:ext cx="8151608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Hands-on 1: Setup and data visualization</a:t>
            </a:r>
          </a:p>
          <a:p>
            <a:pPr algn="ctr"/>
            <a:endParaRPr lang="en-GB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GB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In the folder </a:t>
            </a:r>
            <a:r>
              <a:rPr lang="en-GB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R_scripts</a:t>
            </a:r>
            <a:endParaRPr lang="en-GB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GB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Data_visualize</a:t>
            </a: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en-GB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Openaq.Rmd</a:t>
            </a: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</a:p>
          <a:p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      query station measurements from </a:t>
            </a:r>
            <a:r>
              <a:rPr lang="en-GB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OpenAQ</a:t>
            </a: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 API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Data_visualize</a:t>
            </a: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/ </a:t>
            </a:r>
            <a:r>
              <a:rPr lang="en-GB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Plot_RS.Rmd</a:t>
            </a: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</a:p>
          <a:p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      visualize TROPOMI, OMI satellite measurements, and the remote sensing-based surface concentration product.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Introduction/GeoHub2020.Rmd: </a:t>
            </a:r>
          </a:p>
          <a:p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      run the chunks till “modelling” for data exploration</a:t>
            </a:r>
          </a:p>
          <a:p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5103809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2" y="4431371"/>
            <a:ext cx="7772400" cy="1362075"/>
          </a:xfrm>
        </p:spPr>
        <p:txBody>
          <a:bodyPr/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Machine learning</a:t>
            </a:r>
            <a:b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Part 2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12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6063F8-BDF6-4040-80A8-3CE2B6DBF40A}"/>
              </a:ext>
            </a:extLst>
          </p:cNvPr>
          <p:cNvSpPr txBox="1"/>
          <p:nvPr/>
        </p:nvSpPr>
        <p:spPr>
          <a:xfrm>
            <a:off x="722312" y="5193323"/>
            <a:ext cx="864442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1940s                1950s            1970s – 1980s,       1990s                                             1997    2006                                          </a:t>
            </a:r>
          </a:p>
          <a:p>
            <a:r>
              <a:rPr lang="en-GB" dirty="0"/>
              <a:t>Walter Pitts        Turing test     AI winter                 boosting, Deep Blue, IBM              LSTM  Deep learning</a:t>
            </a:r>
          </a:p>
          <a:p>
            <a:r>
              <a:rPr lang="en-GB" dirty="0"/>
              <a:t>                                                                                                chess        Jeopardy  </a:t>
            </a:r>
          </a:p>
        </p:txBody>
      </p:sp>
    </p:spTree>
    <p:extLst>
      <p:ext uri="{BB962C8B-B14F-4D97-AF65-F5344CB8AC3E}">
        <p14:creationId xmlns:p14="http://schemas.microsoft.com/office/powerpoint/2010/main" val="10413989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9BAFD3-4A65-47A8-A0E2-E14AD0892BA1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60130" y="6492875"/>
            <a:ext cx="2133599" cy="365125"/>
          </a:xfrm>
        </p:spPr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A6A248-B90F-41E9-90CE-3F8233253F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600" t="33730" r="3045" b="1454"/>
          <a:stretch/>
        </p:blipFill>
        <p:spPr>
          <a:xfrm>
            <a:off x="94744" y="5094431"/>
            <a:ext cx="2133599" cy="176356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7A3A1C7-F158-4D3D-89F3-C74A72A2C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30593"/>
            <a:ext cx="8229600" cy="1143000"/>
          </a:xfrm>
        </p:spPr>
        <p:txBody>
          <a:bodyPr/>
          <a:lstStyle/>
          <a:p>
            <a: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  <a:t>Statistical </a:t>
            </a:r>
            <a:r>
              <a:rPr lang="nl-NL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learning</a:t>
            </a:r>
            <a: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b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  <a:t>--</a:t>
            </a:r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Statistical modelling and uncertainty</a:t>
            </a:r>
            <a:b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nl-NL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13848F0-A711-4D0C-B028-A4ECF96770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17" t="8235" r="42980" b="26949"/>
          <a:stretch/>
        </p:blipFill>
        <p:spPr>
          <a:xfrm>
            <a:off x="53234" y="1036257"/>
            <a:ext cx="5044501" cy="37208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34F2016-BBE0-4216-B1FF-8E45F3F1CF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8695" y="3835173"/>
            <a:ext cx="1783514" cy="274985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86DBCE2-8A4E-474C-BD9C-7FAF3E26E2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0774" y="1134016"/>
            <a:ext cx="1819356" cy="2494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7428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0E9607-9DD0-9846-B447-9E9338D8326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2FC40A-E6FF-0B4B-B11A-0B0C5E8875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9445" y="1825156"/>
            <a:ext cx="3605109" cy="4736123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037BE4D9-E122-394C-BB6D-C6BBDA631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9476" y="887085"/>
            <a:ext cx="8229600" cy="1143000"/>
          </a:xfrm>
        </p:spPr>
        <p:txBody>
          <a:bodyPr/>
          <a:lstStyle/>
          <a:p>
            <a:r>
              <a:rPr lang="nl-NL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Gaussian</a:t>
            </a:r>
            <a: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processes</a:t>
            </a:r>
            <a: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for</a:t>
            </a:r>
            <a: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  <a:t> machine </a:t>
            </a:r>
            <a:r>
              <a:rPr lang="nl-NL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learning</a:t>
            </a:r>
            <a:endParaRPr lang="nl-NL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53320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A35951-CBB7-2345-B367-B3EF67A3B9D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10C770-CDF1-844D-A414-C416B55E6E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8063" y="573517"/>
            <a:ext cx="2790275" cy="34878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36D33BD-421F-2140-BC53-59831EADBB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7475" y="632895"/>
            <a:ext cx="2237875" cy="33937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C07E3C8-8E31-0B40-AC97-F563216DD0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258" y="573517"/>
            <a:ext cx="2634838" cy="348784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45CA877-2F23-9148-9B47-E2A22E8B7246}"/>
              </a:ext>
            </a:extLst>
          </p:cNvPr>
          <p:cNvSpPr txBox="1"/>
          <p:nvPr/>
        </p:nvSpPr>
        <p:spPr>
          <a:xfrm>
            <a:off x="451262" y="4714503"/>
            <a:ext cx="352697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Online course:</a:t>
            </a:r>
          </a:p>
          <a:p>
            <a:endParaRPr lang="en-GB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GB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Standford</a:t>
            </a:r>
            <a:endParaRPr lang="en-GB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MIT</a:t>
            </a:r>
          </a:p>
          <a:p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Coursera</a:t>
            </a:r>
          </a:p>
        </p:txBody>
      </p:sp>
    </p:spTree>
    <p:extLst>
      <p:ext uri="{BB962C8B-B14F-4D97-AF65-F5344CB8AC3E}">
        <p14:creationId xmlns:p14="http://schemas.microsoft.com/office/powerpoint/2010/main" val="12020777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D79106D-9F14-7946-AB47-F959B6CBE66D}"/>
              </a:ext>
            </a:extLst>
          </p:cNvPr>
          <p:cNvGrpSpPr/>
          <p:nvPr/>
        </p:nvGrpSpPr>
        <p:grpSpPr>
          <a:xfrm>
            <a:off x="700474" y="2349987"/>
            <a:ext cx="3589826" cy="2542081"/>
            <a:chOff x="1348744" y="1990315"/>
            <a:chExt cx="4786434" cy="3389441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D7DAAA4-5749-4C11-88E6-6A4EF75B9E8A}"/>
                </a:ext>
              </a:extLst>
            </p:cNvPr>
            <p:cNvSpPr/>
            <p:nvPr/>
          </p:nvSpPr>
          <p:spPr>
            <a:xfrm>
              <a:off x="3633156" y="1990315"/>
              <a:ext cx="1402702" cy="5644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population</a:t>
              </a:r>
              <a:endParaRPr lang="en-GB" sz="1050" dirty="0"/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59CC5DD-4843-47F4-B6FD-CA506F6E0B81}"/>
                </a:ext>
              </a:extLst>
            </p:cNvPr>
            <p:cNvCxnSpPr/>
            <p:nvPr/>
          </p:nvCxnSpPr>
          <p:spPr>
            <a:xfrm flipH="1">
              <a:off x="3344078" y="2561049"/>
              <a:ext cx="931178" cy="88322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97BFB914-B5B5-442E-B951-740EC5E15083}"/>
                </a:ext>
              </a:extLst>
            </p:cNvPr>
            <p:cNvCxnSpPr>
              <a:cxnSpLocks/>
            </p:cNvCxnSpPr>
            <p:nvPr/>
          </p:nvCxnSpPr>
          <p:spPr>
            <a:xfrm>
              <a:off x="4298253" y="2547728"/>
              <a:ext cx="947428" cy="90986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15F510F-2150-49C1-810E-54E8C20BE5B9}"/>
                </a:ext>
              </a:extLst>
            </p:cNvPr>
            <p:cNvSpPr txBox="1"/>
            <p:nvPr/>
          </p:nvSpPr>
          <p:spPr>
            <a:xfrm>
              <a:off x="2385075" y="2682212"/>
              <a:ext cx="1363210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&gt; 1000/km</a:t>
              </a:r>
              <a:r>
                <a:rPr lang="en-US" sz="1050" baseline="30000" dirty="0"/>
                <a:t>2</a:t>
              </a:r>
              <a:endParaRPr lang="en-GB" sz="1050" baseline="30000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9F2AF1A-5DD7-416E-A614-6F37116CA098}"/>
                </a:ext>
              </a:extLst>
            </p:cNvPr>
            <p:cNvSpPr txBox="1"/>
            <p:nvPr/>
          </p:nvSpPr>
          <p:spPr>
            <a:xfrm>
              <a:off x="4771968" y="2694054"/>
              <a:ext cx="1363210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&lt; 1000/km</a:t>
              </a:r>
              <a:r>
                <a:rPr lang="en-US" sz="1050" baseline="30000" dirty="0"/>
                <a:t>2</a:t>
              </a:r>
              <a:endParaRPr lang="en-GB" sz="1050" baseline="30000" dirty="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B293EBD-8CE3-40A7-9754-AE19A628E00A}"/>
                </a:ext>
              </a:extLst>
            </p:cNvPr>
            <p:cNvSpPr/>
            <p:nvPr/>
          </p:nvSpPr>
          <p:spPr>
            <a:xfrm>
              <a:off x="2247846" y="3534436"/>
              <a:ext cx="1402702" cy="5644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Traffic count </a:t>
              </a:r>
              <a:endParaRPr lang="en-GB" sz="1050" dirty="0"/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D84444DF-936B-4093-A7D3-34DBC61EC31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01840" y="4098911"/>
              <a:ext cx="797325" cy="71637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E1186C55-6DA5-435E-A591-17834D118F19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65" y="4103787"/>
              <a:ext cx="729471" cy="71149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D025B8A-9E46-4261-AA40-41E4C4AD1DCF}"/>
                </a:ext>
              </a:extLst>
            </p:cNvPr>
            <p:cNvSpPr txBox="1"/>
            <p:nvPr/>
          </p:nvSpPr>
          <p:spPr>
            <a:xfrm>
              <a:off x="1348744" y="4189076"/>
              <a:ext cx="1363210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&gt; 500/</a:t>
              </a:r>
              <a:r>
                <a:rPr lang="en-US" sz="1050" dirty="0" err="1"/>
                <a:t>hr</a:t>
              </a:r>
              <a:endParaRPr lang="en-GB" sz="1050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5C8D3FD-8301-4D92-9FEE-285ABAEADDDE}"/>
                </a:ext>
              </a:extLst>
            </p:cNvPr>
            <p:cNvSpPr txBox="1"/>
            <p:nvPr/>
          </p:nvSpPr>
          <p:spPr>
            <a:xfrm>
              <a:off x="3355294" y="4193633"/>
              <a:ext cx="1363210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&lt; 500/</a:t>
              </a:r>
              <a:r>
                <a:rPr lang="en-US" sz="1050" dirty="0" err="1"/>
                <a:t>hr</a:t>
              </a:r>
              <a:endParaRPr lang="en-GB" sz="1050" dirty="0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D3D6B119-F859-4DB6-AD5E-B3E103C44C4C}"/>
                </a:ext>
              </a:extLst>
            </p:cNvPr>
            <p:cNvSpPr/>
            <p:nvPr/>
          </p:nvSpPr>
          <p:spPr>
            <a:xfrm>
              <a:off x="1428365" y="4887333"/>
              <a:ext cx="1018853" cy="492423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 22.5 µg/m3</a:t>
              </a:r>
              <a:endParaRPr lang="en-GB" sz="1050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96820B4-0639-4E0C-A0C7-8D0A66CC8285}"/>
                </a:ext>
              </a:extLst>
            </p:cNvPr>
            <p:cNvSpPr/>
            <p:nvPr/>
          </p:nvSpPr>
          <p:spPr>
            <a:xfrm>
              <a:off x="3156574" y="4887333"/>
              <a:ext cx="1018853" cy="492423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20.0</a:t>
              </a:r>
            </a:p>
            <a:p>
              <a:pPr algn="ctr"/>
              <a:r>
                <a:rPr lang="en-US" sz="1050" dirty="0"/>
                <a:t>µg/m3</a:t>
              </a:r>
              <a:endParaRPr lang="en-GB" sz="1050" dirty="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C12A9090-66DD-4EE0-B264-23976B3CD5F5}"/>
                </a:ext>
              </a:extLst>
            </p:cNvPr>
            <p:cNvSpPr/>
            <p:nvPr/>
          </p:nvSpPr>
          <p:spPr>
            <a:xfrm>
              <a:off x="4929936" y="3507280"/>
              <a:ext cx="1018853" cy="492423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10.0</a:t>
              </a:r>
            </a:p>
            <a:p>
              <a:pPr algn="ctr"/>
              <a:r>
                <a:rPr lang="en-US" sz="1050" dirty="0"/>
                <a:t>µg/m3</a:t>
              </a:r>
              <a:endParaRPr lang="en-GB" sz="1050" dirty="0"/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7317E2AA-0DFF-4D96-BB06-1D0E6D878759}"/>
              </a:ext>
            </a:extLst>
          </p:cNvPr>
          <p:cNvSpPr/>
          <p:nvPr/>
        </p:nvSpPr>
        <p:spPr>
          <a:xfrm>
            <a:off x="2820487" y="924472"/>
            <a:ext cx="7872704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24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Decision</a:t>
            </a:r>
            <a:r>
              <a:rPr lang="nl-NL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24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and</a:t>
            </a:r>
            <a:r>
              <a:rPr lang="nl-NL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24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regression</a:t>
            </a:r>
            <a:r>
              <a:rPr lang="nl-NL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trees</a:t>
            </a:r>
          </a:p>
          <a:p>
            <a:r>
              <a:rPr lang="nl-NL" sz="15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682FA5F6-414F-6C46-AC50-634829789F3E}"/>
              </a:ext>
            </a:extLst>
          </p:cNvPr>
          <p:cNvGrpSpPr/>
          <p:nvPr/>
        </p:nvGrpSpPr>
        <p:grpSpPr>
          <a:xfrm>
            <a:off x="760190" y="2359965"/>
            <a:ext cx="3530110" cy="2542081"/>
            <a:chOff x="1428365" y="1990315"/>
            <a:chExt cx="4706813" cy="3389441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A8805415-A4DD-2647-AD65-1809FF55EAC9}"/>
                </a:ext>
              </a:extLst>
            </p:cNvPr>
            <p:cNvSpPr/>
            <p:nvPr/>
          </p:nvSpPr>
          <p:spPr>
            <a:xfrm>
              <a:off x="3633156" y="1990315"/>
              <a:ext cx="1402702" cy="5644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Hungry</a:t>
              </a:r>
              <a:endParaRPr lang="en-GB" sz="1050" dirty="0"/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39447140-6414-0B49-AA9C-E862CB7B80AD}"/>
                </a:ext>
              </a:extLst>
            </p:cNvPr>
            <p:cNvCxnSpPr/>
            <p:nvPr/>
          </p:nvCxnSpPr>
          <p:spPr>
            <a:xfrm flipH="1">
              <a:off x="3344078" y="2561049"/>
              <a:ext cx="931178" cy="88322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06F5972D-1079-A746-B9BA-DBFA27ED5BEA}"/>
                </a:ext>
              </a:extLst>
            </p:cNvPr>
            <p:cNvCxnSpPr>
              <a:cxnSpLocks/>
            </p:cNvCxnSpPr>
            <p:nvPr/>
          </p:nvCxnSpPr>
          <p:spPr>
            <a:xfrm>
              <a:off x="4298253" y="2547728"/>
              <a:ext cx="947428" cy="90986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097280FD-D0BD-3C45-AFAA-C1E2809AE56D}"/>
                </a:ext>
              </a:extLst>
            </p:cNvPr>
            <p:cNvSpPr txBox="1"/>
            <p:nvPr/>
          </p:nvSpPr>
          <p:spPr>
            <a:xfrm>
              <a:off x="3128061" y="2694054"/>
              <a:ext cx="1363211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50" dirty="0"/>
                <a:t>yes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39A90210-5B1C-8E45-840C-24EA9807DBAD}"/>
                </a:ext>
              </a:extLst>
            </p:cNvPr>
            <p:cNvSpPr txBox="1"/>
            <p:nvPr/>
          </p:nvSpPr>
          <p:spPr>
            <a:xfrm>
              <a:off x="4771967" y="2694054"/>
              <a:ext cx="1363211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no</a:t>
              </a:r>
              <a:endParaRPr lang="en-GB" sz="1050" dirty="0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FE5C16A9-78E2-D743-B166-BE19DBC19608}"/>
                </a:ext>
              </a:extLst>
            </p:cNvPr>
            <p:cNvSpPr/>
            <p:nvPr/>
          </p:nvSpPr>
          <p:spPr>
            <a:xfrm>
              <a:off x="2239458" y="3534436"/>
              <a:ext cx="1402702" cy="5644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Local food</a:t>
              </a:r>
              <a:endParaRPr lang="en-GB" sz="1050" dirty="0"/>
            </a:p>
          </p:txBody>
        </p: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384E2361-E31B-A64E-A294-F70622E0684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01840" y="4098911"/>
              <a:ext cx="797325" cy="71637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B3E8C545-D08E-FD41-84E5-5853651B2ED7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65" y="4103787"/>
              <a:ext cx="729471" cy="71149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91156805-EEB9-9249-8565-88CD272D8AD3}"/>
                </a:ext>
              </a:extLst>
            </p:cNvPr>
            <p:cNvSpPr txBox="1"/>
            <p:nvPr/>
          </p:nvSpPr>
          <p:spPr>
            <a:xfrm>
              <a:off x="1780312" y="4175839"/>
              <a:ext cx="1363211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Yes</a:t>
              </a:r>
              <a:endParaRPr lang="en-GB" sz="1050" dirty="0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85A8B992-AFA8-BD48-B9C3-843FA40AAD24}"/>
                </a:ext>
              </a:extLst>
            </p:cNvPr>
            <p:cNvSpPr txBox="1"/>
            <p:nvPr/>
          </p:nvSpPr>
          <p:spPr>
            <a:xfrm>
              <a:off x="3796619" y="4185709"/>
              <a:ext cx="1363211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No</a:t>
              </a:r>
              <a:endParaRPr lang="en-GB" sz="1050" dirty="0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7F01E285-FC4D-0E46-82A6-62913EEFA82C}"/>
                </a:ext>
              </a:extLst>
            </p:cNvPr>
            <p:cNvSpPr/>
            <p:nvPr/>
          </p:nvSpPr>
          <p:spPr>
            <a:xfrm>
              <a:off x="1428365" y="4887333"/>
              <a:ext cx="1018853" cy="492423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sausage</a:t>
              </a:r>
              <a:endParaRPr lang="en-GB" sz="1050" dirty="0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7B09FC36-14F7-0542-9C10-2678575B0B9C}"/>
                </a:ext>
              </a:extLst>
            </p:cNvPr>
            <p:cNvSpPr/>
            <p:nvPr/>
          </p:nvSpPr>
          <p:spPr>
            <a:xfrm>
              <a:off x="3156574" y="4887333"/>
              <a:ext cx="1334698" cy="492423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Japanese food</a:t>
              </a:r>
              <a:endParaRPr lang="en-GB" sz="1050" dirty="0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C094620B-FF61-064B-A9DA-953969FAF31F}"/>
                </a:ext>
              </a:extLst>
            </p:cNvPr>
            <p:cNvSpPr/>
            <p:nvPr/>
          </p:nvSpPr>
          <p:spPr>
            <a:xfrm>
              <a:off x="4771968" y="3507280"/>
              <a:ext cx="1176822" cy="492423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Do sports</a:t>
              </a:r>
              <a:endParaRPr lang="en-GB" sz="1050" dirty="0"/>
            </a:p>
          </p:txBody>
        </p: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888ABA20-5621-1047-A899-42E5F30E6815}"/>
              </a:ext>
            </a:extLst>
          </p:cNvPr>
          <p:cNvSpPr/>
          <p:nvPr/>
        </p:nvSpPr>
        <p:spPr>
          <a:xfrm>
            <a:off x="4991573" y="1968206"/>
            <a:ext cx="8014506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altLang="zh-CN" sz="1600" b="1" dirty="0">
                <a:latin typeface="+mj-lt"/>
                <a:cs typeface="Calibri" panose="020F0502020204030204" pitchFamily="34" charset="0"/>
              </a:rPr>
              <a:t>Features:</a:t>
            </a:r>
          </a:p>
          <a:p>
            <a:endParaRPr lang="nl-NL" altLang="zh-CN" sz="1800" b="1" i="1" dirty="0">
              <a:latin typeface="+mj-lt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altLang="zh-CN" sz="1800" dirty="0">
                <a:latin typeface="+mj-lt"/>
                <a:cs typeface="Calibri" panose="020F0502020204030204" pitchFamily="34" charset="0"/>
              </a:rPr>
              <a:t>Non-parametric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altLang="zh-CN" sz="1800" dirty="0">
                <a:latin typeface="+mj-lt"/>
                <a:cs typeface="Calibri" panose="020F0502020204030204" pitchFamily="34" charset="0"/>
              </a:rPr>
              <a:t>Different kinds of variables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altLang="zh-CN" sz="1800" dirty="0">
                <a:latin typeface="+mj-lt"/>
                <a:cs typeface="Calibri" panose="020F0502020204030204" pitchFamily="34" charset="0"/>
              </a:rPr>
              <a:t>Redundant variables are ignored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altLang="zh-CN" sz="1800" dirty="0">
                <a:latin typeface="+mj-lt"/>
                <a:cs typeface="Calibri" panose="020F0502020204030204" pitchFamily="34" charset="0"/>
              </a:rPr>
              <a:t>Handle missing data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altLang="zh-CN" sz="1800" dirty="0">
                <a:latin typeface="+mj-lt"/>
                <a:cs typeface="Calibri" panose="020F0502020204030204" pitchFamily="34" charset="0"/>
              </a:rPr>
              <a:t>Small trees are easy to interpret</a:t>
            </a:r>
          </a:p>
          <a:p>
            <a:endParaRPr lang="nl-NL" altLang="zh-CN" sz="1800" dirty="0">
              <a:latin typeface="+mj-lt"/>
              <a:cs typeface="Calibri" panose="020F0502020204030204" pitchFamily="34" charset="0"/>
            </a:endParaRPr>
          </a:p>
          <a:p>
            <a:r>
              <a:rPr lang="nl-NL" altLang="zh-CN" sz="1800" dirty="0">
                <a:latin typeface="+mj-lt"/>
                <a:cs typeface="Calibri" panose="020F0502020204030204" pitchFamily="34" charset="0"/>
              </a:rPr>
              <a:t> </a:t>
            </a:r>
            <a:endParaRPr lang="nl-NL" sz="1800" dirty="0">
              <a:latin typeface="+mj-lt"/>
              <a:cs typeface="Calibri" panose="020F050202020403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7984386-542A-F54E-8EA7-F546D6B4882E}"/>
              </a:ext>
            </a:extLst>
          </p:cNvPr>
          <p:cNvSpPr txBox="1"/>
          <p:nvPr/>
        </p:nvSpPr>
        <p:spPr>
          <a:xfrm>
            <a:off x="310806" y="2131694"/>
            <a:ext cx="16349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 regression tree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568765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D1F316E7-6EA5-4182-97B2-325EDAB31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042942"/>
            <a:ext cx="7886700" cy="994172"/>
          </a:xfrm>
        </p:spPr>
        <p:txBody>
          <a:bodyPr>
            <a:normAutofit/>
          </a:bodyPr>
          <a:lstStyle/>
          <a:p>
            <a:pPr algn="ctr"/>
            <a:r>
              <a:rPr lang="nl-NL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Ensemble trees</a:t>
            </a:r>
            <a:br>
              <a:rPr lang="nl-NL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0F255F-6656-4C74-A7E4-5747118049A4}"/>
              </a:ext>
            </a:extLst>
          </p:cNvPr>
          <p:cNvSpPr txBox="1"/>
          <p:nvPr/>
        </p:nvSpPr>
        <p:spPr>
          <a:xfrm>
            <a:off x="1390740" y="4183842"/>
            <a:ext cx="5200065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NL" sz="1800" b="1" i="1" dirty="0"/>
          </a:p>
          <a:p>
            <a:r>
              <a:rPr lang="nl-NL" sz="1800" b="1" dirty="0"/>
              <a:t>Dominance</a:t>
            </a:r>
          </a:p>
          <a:p>
            <a:r>
              <a:rPr lang="nl-NL" sz="1600" dirty="0"/>
              <a:t>Boosting &gt; Randomforest &gt; bagging &gt; single tree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2DDBC75-5281-4B54-81AB-BD4C978B42EB}"/>
              </a:ext>
            </a:extLst>
          </p:cNvPr>
          <p:cNvSpPr/>
          <p:nvPr/>
        </p:nvSpPr>
        <p:spPr>
          <a:xfrm>
            <a:off x="1390740" y="1815494"/>
            <a:ext cx="4572000" cy="209288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l-NL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br>
              <a:rPr lang="nl-NL" sz="20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nl-NL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Tx/>
              <a:buChar char="-"/>
            </a:pPr>
            <a:r>
              <a:rPr lang="nl-NL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Bagging</a:t>
            </a:r>
            <a: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285750" indent="-285750">
              <a:buFontTx/>
              <a:buChar char="-"/>
            </a:pPr>
            <a: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  <a:t>Random </a:t>
            </a:r>
            <a:r>
              <a:rPr lang="nl-NL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forest</a:t>
            </a:r>
            <a: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285750" indent="-285750">
              <a:buFontTx/>
              <a:buChar char="-"/>
            </a:pPr>
            <a: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  <a:t>Boosting </a:t>
            </a:r>
          </a:p>
          <a:p>
            <a:endParaRPr lang="nl-NL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8226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7709F9C-F0EB-41F5-B860-C2C070CB4362}"/>
              </a:ext>
            </a:extLst>
          </p:cNvPr>
          <p:cNvSpPr/>
          <p:nvPr/>
        </p:nvSpPr>
        <p:spPr>
          <a:xfrm>
            <a:off x="643719" y="1567741"/>
            <a:ext cx="801450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2000" b="1" i="1" dirty="0" err="1">
                <a:latin typeface="Calibri" panose="020F0502020204030204" pitchFamily="34" charset="0"/>
                <a:cs typeface="Calibri" panose="020F0502020204030204" pitchFamily="34" charset="0"/>
              </a:rPr>
              <a:t>Variance</a:t>
            </a:r>
            <a:r>
              <a:rPr lang="nl-NL" sz="2000" b="1" i="1" dirty="0">
                <a:latin typeface="Calibri" panose="020F0502020204030204" pitchFamily="34" charset="0"/>
                <a:cs typeface="Calibri" panose="020F0502020204030204" pitchFamily="34" charset="0"/>
              </a:rPr>
              <a:t> reduction </a:t>
            </a:r>
            <a:endParaRPr lang="nl-NL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1F316E7-6EA5-4182-97B2-325EDAB31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45856"/>
            <a:ext cx="7886700" cy="994172"/>
          </a:xfrm>
        </p:spPr>
        <p:txBody>
          <a:bodyPr>
            <a:normAutofit/>
          </a:bodyPr>
          <a:lstStyle/>
          <a:p>
            <a:pPr algn="ctr"/>
            <a:r>
              <a:rPr lang="nl-NL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Random forest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F77674A-928B-4910-B61E-B54F63040852}"/>
              </a:ext>
            </a:extLst>
          </p:cNvPr>
          <p:cNvSpPr/>
          <p:nvPr/>
        </p:nvSpPr>
        <p:spPr>
          <a:xfrm>
            <a:off x="2266950" y="6158255"/>
            <a:ext cx="376096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i="1" dirty="0">
                <a:latin typeface="Calibri" panose="020F0502020204030204" pitchFamily="34" charset="0"/>
                <a:cs typeface="Calibri" panose="020F0502020204030204" pitchFamily="34" charset="0"/>
              </a:rPr>
              <a:t>(tunning parameter: number of trees, tree depth)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63BA0A4-1FF2-4859-8469-9FB538DFC91A}"/>
                  </a:ext>
                </a:extLst>
              </p:cNvPr>
              <p:cNvSpPr txBox="1"/>
              <p:nvPr/>
            </p:nvSpPr>
            <p:spPr>
              <a:xfrm>
                <a:off x="628650" y="2213159"/>
                <a:ext cx="8305625" cy="23870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Identically distributed variables, each has variance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i="1">
                        <a:latin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US" sz="1800" baseline="30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</a:p>
              <a:p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An average of B of </a:t>
                </a:r>
                <a:r>
                  <a:rPr lang="en-US" sz="18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i.i.d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random variables has variance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𝐵</m:t>
                        </m:r>
                      </m:den>
                    </m:f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1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en-US" sz="1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If the variables are not independent (but identically distributed) with positive pairwise correlation</a:t>
                </a:r>
                <a14:m>
                  <m:oMath xmlns:m="http://schemas.openxmlformats.org/officeDocument/2006/math">
                    <m:r>
                      <a:rPr lang="en-GB" sz="1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the variance of the average:</a:t>
                </a:r>
              </a:p>
              <a:p>
                <a:endParaRPr lang="en-US" sz="1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  <m:r>
                            <m:rPr>
                              <m:sty m:val="p"/>
                            </m:rPr>
                            <a:rPr lang="en-US" sz="1800" i="1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p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den>
                      </m:f>
                      <m:sSup>
                        <m:sSup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nl-NL" sz="1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63BA0A4-1FF2-4859-8469-9FB538DFC9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2213159"/>
                <a:ext cx="8305625" cy="2387064"/>
              </a:xfrm>
              <a:prstGeom prst="rect">
                <a:avLst/>
              </a:prstGeom>
              <a:blipFill>
                <a:blip r:embed="rId2"/>
                <a:stretch>
                  <a:fillRect l="-612" t="-529" b="-52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11D6DE7B-8C6E-47EF-B9EF-02CABDE7FD17}"/>
              </a:ext>
            </a:extLst>
          </p:cNvPr>
          <p:cNvSpPr/>
          <p:nvPr/>
        </p:nvSpPr>
        <p:spPr>
          <a:xfrm>
            <a:off x="1783392" y="5368730"/>
            <a:ext cx="737041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“the more </a:t>
            </a:r>
            <a:r>
              <a:rPr lang="nl-NL" dirty="0">
                <a:latin typeface="Calibri" panose="020F0502020204030204" pitchFamily="34" charset="0"/>
                <a:cs typeface="Calibri" panose="020F0502020204030204" pitchFamily="34" charset="0"/>
              </a:rPr>
              <a:t>uncorrelated, the more you bringing down the variance”.</a:t>
            </a:r>
          </a:p>
        </p:txBody>
      </p:sp>
    </p:spTree>
    <p:extLst>
      <p:ext uri="{BB962C8B-B14F-4D97-AF65-F5344CB8AC3E}">
        <p14:creationId xmlns:p14="http://schemas.microsoft.com/office/powerpoint/2010/main" val="10622152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3F9C06-6BE4-4B7E-AEB8-FCA2E6BA788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-US" smtClean="0"/>
              <a:pPr lvl="0"/>
              <a:t>19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00E9B4-4181-47F3-9766-397195A5B2DB}"/>
              </a:ext>
            </a:extLst>
          </p:cNvPr>
          <p:cNvSpPr txBox="1"/>
          <p:nvPr/>
        </p:nvSpPr>
        <p:spPr>
          <a:xfrm>
            <a:off x="1666875" y="1323975"/>
            <a:ext cx="5162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 </a:t>
            </a:r>
          </a:p>
          <a:p>
            <a:r>
              <a:rPr lang="nl-NL" dirty="0"/>
              <a:t> </a:t>
            </a:r>
          </a:p>
          <a:p>
            <a:r>
              <a:rPr lang="nl-NL" dirty="0"/>
              <a:t> </a:t>
            </a:r>
          </a:p>
          <a:p>
            <a:r>
              <a:rPr lang="nl-NL" dirty="0"/>
              <a:t>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91389B6-C229-488D-98D3-3EC70DE6EED0}"/>
              </a:ext>
            </a:extLst>
          </p:cNvPr>
          <p:cNvSpPr/>
          <p:nvPr/>
        </p:nvSpPr>
        <p:spPr>
          <a:xfrm>
            <a:off x="837468" y="3250049"/>
            <a:ext cx="8142302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1600" b="1" dirty="0">
                <a:latin typeface="Calibri" panose="020F0502020204030204" pitchFamily="34" charset="0"/>
                <a:cs typeface="Calibri" panose="020F0502020204030204" pitchFamily="34" charset="0"/>
              </a:rPr>
              <a:t>Limitation</a:t>
            </a:r>
            <a:r>
              <a:rPr lang="nl-NL" sz="1600" dirty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</a:p>
          <a:p>
            <a:r>
              <a:rPr lang="nl-NL" sz="1600" dirty="0">
                <a:latin typeface="Calibri" panose="020F0502020204030204" pitchFamily="34" charset="0"/>
                <a:cs typeface="Calibri" panose="020F0502020204030204" pitchFamily="34" charset="0"/>
              </a:rPr>
              <a:t>Bias towarding variables with many splits or missing variables, does not assess uncertainty </a:t>
            </a:r>
          </a:p>
          <a:p>
            <a:endParaRPr lang="nl-NL" sz="16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nl-NL" sz="1600" b="1" dirty="0">
                <a:latin typeface="Calibri" panose="020F0502020204030204" pitchFamily="34" charset="0"/>
                <a:cs typeface="Calibri" panose="020F0502020204030204" pitchFamily="34" charset="0"/>
              </a:rPr>
              <a:t>Variations:</a:t>
            </a:r>
          </a:p>
          <a:p>
            <a:endParaRPr lang="nl-NL" sz="1600" i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nl-NL" sz="1600" i="1" dirty="0">
                <a:latin typeface="Calibri" panose="020F0502020204030204" pitchFamily="34" charset="0"/>
                <a:cs typeface="Calibri" panose="020F0502020204030204" pitchFamily="34" charset="0"/>
              </a:rPr>
              <a:t>Recursive partition trees:</a:t>
            </a:r>
            <a:r>
              <a:rPr lang="nl-NL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r>
              <a:rPr lang="nl-NL" sz="1600" dirty="0">
                <a:latin typeface="Calibri" panose="020F0502020204030204" pitchFamily="34" charset="0"/>
                <a:cs typeface="Calibri" panose="020F0502020204030204" pitchFamily="34" charset="0"/>
              </a:rPr>
              <a:t>Hypothesis testing of dependency between variables and resursively fitting the </a:t>
            </a:r>
            <a:r>
              <a:rPr lang="nl-NL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splitting</a:t>
            </a:r>
            <a:r>
              <a:rPr lang="nl-NL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weight</a:t>
            </a:r>
            <a:endParaRPr lang="nl-NL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nl-NL" sz="1600" i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nl-NL" sz="1600" i="1" dirty="0">
                <a:latin typeface="Calibri" panose="020F0502020204030204" pitchFamily="34" charset="0"/>
                <a:cs typeface="Calibri" panose="020F0502020204030204" pitchFamily="34" charset="0"/>
              </a:rPr>
              <a:t>Baysian based sampling and variable selection:</a:t>
            </a:r>
            <a:r>
              <a:rPr lang="nl-NL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r>
              <a:rPr lang="nl-NL" sz="1600" dirty="0">
                <a:latin typeface="Calibri" panose="020F0502020204030204" pitchFamily="34" charset="0"/>
                <a:cs typeface="Calibri" panose="020F0502020204030204" pitchFamily="34" charset="0"/>
              </a:rPr>
              <a:t>Baysian framework for 1 and 2 </a:t>
            </a:r>
          </a:p>
          <a:p>
            <a:endParaRPr lang="nl-NL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nl-NL" sz="1600" i="1" dirty="0">
                <a:latin typeface="Calibri" panose="020F0502020204030204" pitchFamily="34" charset="0"/>
                <a:cs typeface="Calibri" panose="020F0502020204030204" pitchFamily="34" charset="0"/>
              </a:rPr>
              <a:t>Quantile random forest:</a:t>
            </a:r>
            <a:r>
              <a:rPr lang="nl-NL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r>
              <a:rPr lang="nl-NL" sz="1600" dirty="0">
                <a:latin typeface="Calibri" panose="020F0502020204030204" pitchFamily="34" charset="0"/>
                <a:cs typeface="Calibri" panose="020F0502020204030204" pitchFamily="34" charset="0"/>
              </a:rPr>
              <a:t>Estimate quantiles (beyond the conditional mean)</a:t>
            </a:r>
            <a:endParaRPr lang="nl-NL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230BE48-2845-46B2-84BA-9C2E3761036F}"/>
              </a:ext>
            </a:extLst>
          </p:cNvPr>
          <p:cNvSpPr/>
          <p:nvPr/>
        </p:nvSpPr>
        <p:spPr>
          <a:xfrm>
            <a:off x="2962274" y="1695281"/>
            <a:ext cx="572452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1800" dirty="0"/>
              <a:t>For each tree:</a:t>
            </a:r>
          </a:p>
          <a:p>
            <a:endParaRPr lang="nl-NL" sz="1800" dirty="0"/>
          </a:p>
          <a:p>
            <a:pPr marL="342900" indent="-342900">
              <a:buFont typeface="+mj-lt"/>
              <a:buAutoNum type="arabicPeriod"/>
            </a:pPr>
            <a:r>
              <a:rPr lang="nl-NL" sz="1800" dirty="0" err="1"/>
              <a:t>Bootstraping</a:t>
            </a:r>
            <a:r>
              <a:rPr lang="nl-NL" sz="1800" dirty="0"/>
              <a:t> sample D* from the  training data D</a:t>
            </a:r>
          </a:p>
          <a:p>
            <a:pPr marL="342900" indent="-342900">
              <a:buFont typeface="+mj-lt"/>
              <a:buAutoNum type="arabicPeriod"/>
            </a:pPr>
            <a:r>
              <a:rPr lang="nl-NL" sz="1800" dirty="0"/>
              <a:t>Draw </a:t>
            </a:r>
            <a:r>
              <a:rPr lang="nl-NL" sz="1800" b="1" dirty="0"/>
              <a:t>m*</a:t>
            </a:r>
            <a:r>
              <a:rPr lang="nl-NL" sz="1800" dirty="0"/>
              <a:t> variables randomly from all variables m, pick the best split-point (variable),  split the node.</a:t>
            </a:r>
          </a:p>
        </p:txBody>
      </p:sp>
      <p:pic>
        <p:nvPicPr>
          <p:cNvPr id="9" name="Picture 4" descr="Afbeeldingsresultaat voor random forest tuning parameters">
            <a:extLst>
              <a:ext uri="{FF2B5EF4-FFF2-40B4-BE49-F238E27FC236}">
                <a16:creationId xmlns:a16="http://schemas.microsoft.com/office/drawing/2014/main" id="{C2711AA3-5A1B-4FA1-BBB7-657115F89A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753" r="-1159" b="39747"/>
          <a:stretch/>
        </p:blipFill>
        <p:spPr bwMode="auto">
          <a:xfrm>
            <a:off x="704849" y="1047105"/>
            <a:ext cx="1609726" cy="1819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8D4D1EC-C71F-43C6-BA7B-12DE98C2C2C5}"/>
              </a:ext>
            </a:extLst>
          </p:cNvPr>
          <p:cNvSpPr txBox="1"/>
          <p:nvPr/>
        </p:nvSpPr>
        <p:spPr>
          <a:xfrm>
            <a:off x="3295650" y="585440"/>
            <a:ext cx="72866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Random </a:t>
            </a:r>
            <a:r>
              <a:rPr lang="nl-NL" altLang="zh-CN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forest</a:t>
            </a:r>
            <a:endParaRPr lang="nl-NL" sz="2400" dirty="0"/>
          </a:p>
        </p:txBody>
      </p:sp>
    </p:spTree>
    <p:extLst>
      <p:ext uri="{BB962C8B-B14F-4D97-AF65-F5344CB8AC3E}">
        <p14:creationId xmlns:p14="http://schemas.microsoft.com/office/powerpoint/2010/main" val="4803285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8927" y="671241"/>
            <a:ext cx="7772400" cy="1362075"/>
          </a:xfrm>
        </p:spPr>
        <p:txBody>
          <a:bodyPr/>
          <a:lstStyle/>
          <a:p>
            <a:b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GB" sz="1800" b="1" dirty="0">
                <a:latin typeface="Calibri" panose="020F0502020204030204" pitchFamily="34" charset="0"/>
                <a:cs typeface="Calibri" panose="020F0502020204030204" pitchFamily="34" charset="0"/>
              </a:rPr>
              <a:t>1. Introduction to air pollution mapping and data </a:t>
            </a:r>
            <a:b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hands-on 1 (10 mins): “getting ready”</a:t>
            </a:r>
            <a:b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install packages, visualize data, data exploration: paired correlations, spatial dependence and scatterplot</a:t>
            </a:r>
            <a:b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GB" sz="1800" b="1" dirty="0">
                <a:latin typeface="Calibri" panose="020F0502020204030204" pitchFamily="34" charset="0"/>
                <a:cs typeface="Calibri" panose="020F0502020204030204" pitchFamily="34" charset="0"/>
              </a:rPr>
              <a:t>2. Machine learning methods</a:t>
            </a:r>
            <a:b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ensemble trees,  deep convolutional neural networks</a:t>
            </a:r>
            <a:b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hands-on 2 + break (45 mins): “machine learning methods.”</a:t>
            </a:r>
            <a:b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R + Python (Kaggle) </a:t>
            </a:r>
            <a:b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  <a:b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GB" sz="1800" b="1" dirty="0">
                <a:latin typeface="Calibri" panose="020F0502020204030204" pitchFamily="34" charset="0"/>
                <a:cs typeface="Calibri" panose="020F0502020204030204" pitchFamily="34" charset="0"/>
              </a:rPr>
              <a:t>3. Modelling process in practice</a:t>
            </a:r>
            <a:br>
              <a:rPr lang="en-GB" sz="1800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hands-on 3 (15 mins): “modelling process”</a:t>
            </a:r>
            <a:b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hyper-parameter optimization, bootstrapping-based cross-validation, mapping and compare spatial patterns of different predictions</a:t>
            </a:r>
            <a:b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b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GB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0124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7709F9C-F0EB-41F5-B860-C2C070CB4362}"/>
              </a:ext>
            </a:extLst>
          </p:cNvPr>
          <p:cNvSpPr/>
          <p:nvPr/>
        </p:nvSpPr>
        <p:spPr>
          <a:xfrm>
            <a:off x="643719" y="1567741"/>
            <a:ext cx="8014506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2000" b="1" dirty="0">
                <a:latin typeface="Calibri" panose="020F0502020204030204" pitchFamily="34" charset="0"/>
                <a:cs typeface="Calibri" panose="020F0502020204030204" pitchFamily="34" charset="0"/>
              </a:rPr>
              <a:t>Hyperparameters: </a:t>
            </a:r>
          </a:p>
          <a:p>
            <a:endParaRPr lang="nl-NL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nl-NL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Number</a:t>
            </a:r>
            <a:r>
              <a:rPr lang="nl-NL" sz="2000" dirty="0">
                <a:latin typeface="Calibri" panose="020F0502020204030204" pitchFamily="34" charset="0"/>
                <a:cs typeface="Calibri" panose="020F0502020204030204" pitchFamily="34" charset="0"/>
              </a:rPr>
              <a:t> of trees</a:t>
            </a:r>
          </a:p>
          <a:p>
            <a:r>
              <a:rPr lang="nl-NL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Number</a:t>
            </a:r>
            <a:r>
              <a:rPr lang="nl-NL" sz="2000" dirty="0">
                <a:latin typeface="Calibri" panose="020F0502020204030204" pitchFamily="34" charset="0"/>
                <a:cs typeface="Calibri" panose="020F0502020204030204" pitchFamily="34" charset="0"/>
              </a:rPr>
              <a:t> of variables</a:t>
            </a:r>
          </a:p>
          <a:p>
            <a:r>
              <a:rPr lang="nl-NL" sz="2000" dirty="0">
                <a:latin typeface="Calibri" panose="020F0502020204030204" pitchFamily="34" charset="0"/>
                <a:cs typeface="Calibri" panose="020F0502020204030204" pitchFamily="34" charset="0"/>
              </a:rPr>
              <a:t>Minimum </a:t>
            </a:r>
            <a:r>
              <a:rPr lang="nl-NL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observations</a:t>
            </a:r>
            <a:r>
              <a:rPr lang="nl-NL" sz="2000" dirty="0">
                <a:latin typeface="Calibri" panose="020F0502020204030204" pitchFamily="34" charset="0"/>
                <a:cs typeface="Calibri" panose="020F0502020204030204" pitchFamily="34" charset="0"/>
              </a:rPr>
              <a:t> at </a:t>
            </a:r>
            <a:r>
              <a:rPr lang="nl-NL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nl-NL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leaf</a:t>
            </a:r>
            <a:r>
              <a:rPr lang="nl-NL" sz="2000" dirty="0">
                <a:latin typeface="Calibri" panose="020F0502020204030204" pitchFamily="34" charset="0"/>
                <a:cs typeface="Calibri" panose="020F0502020204030204" pitchFamily="34" charset="0"/>
              </a:rPr>
              <a:t> (terminal) node.</a:t>
            </a:r>
          </a:p>
          <a:p>
            <a:endParaRPr lang="nl-NL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nl-NL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R_scripts</a:t>
            </a:r>
            <a:r>
              <a:rPr lang="nl-NL" sz="2000" dirty="0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nl-NL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Introduction</a:t>
            </a:r>
            <a:r>
              <a:rPr lang="nl-NL" sz="2000" dirty="0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nl-NL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shiny_randomforest</a:t>
            </a:r>
            <a:r>
              <a:rPr lang="nl-NL" sz="2000" dirty="0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nl-NL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app.R</a:t>
            </a:r>
            <a:r>
              <a:rPr lang="nl-NL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1F316E7-6EA5-4182-97B2-325EDAB31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45856"/>
            <a:ext cx="7886700" cy="994172"/>
          </a:xfrm>
        </p:spPr>
        <p:txBody>
          <a:bodyPr>
            <a:normAutofit/>
          </a:bodyPr>
          <a:lstStyle/>
          <a:p>
            <a:pPr algn="ctr"/>
            <a:r>
              <a:rPr lang="nl-NL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Random forest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3BA0A4-1FF2-4859-8469-9FB538DFC91A}"/>
              </a:ext>
            </a:extLst>
          </p:cNvPr>
          <p:cNvSpPr txBox="1"/>
          <p:nvPr/>
        </p:nvSpPr>
        <p:spPr>
          <a:xfrm>
            <a:off x="628650" y="2213159"/>
            <a:ext cx="8305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nl-NL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51134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B42027-65EF-4B9B-8BF3-E9A9929ED24F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886825" y="6492875"/>
            <a:ext cx="2133599" cy="365125"/>
          </a:xfrm>
        </p:spPr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21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3D05A61-19CB-49E2-9444-B8672B63880B}"/>
              </a:ext>
            </a:extLst>
          </p:cNvPr>
          <p:cNvSpPr/>
          <p:nvPr/>
        </p:nvSpPr>
        <p:spPr>
          <a:xfrm>
            <a:off x="438150" y="749201"/>
            <a:ext cx="8267700" cy="2369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Clr>
                <a:schemeClr val="dk1"/>
              </a:buClr>
            </a:pPr>
            <a:r>
              <a:rPr lang="nl-NL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Gradient</a:t>
            </a:r>
            <a:r>
              <a:rPr lang="nl-NL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Boosting</a:t>
            </a:r>
            <a:r>
              <a:rPr lang="nl-NL" sz="2800" dirty="0"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</a:p>
          <a:p>
            <a:r>
              <a:rPr lang="en-US" sz="2000" dirty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                      -- Reweight based on the previous trees, stage-wise fitting </a:t>
            </a:r>
            <a:endParaRPr lang="nl-NL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000" dirty="0">
              <a:solidFill>
                <a:srgbClr val="33333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000" dirty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Each successive tree is built for the prediction residuals of the preceding tree in an adaptive way to reduce bias.</a:t>
            </a:r>
          </a:p>
          <a:p>
            <a:endParaRPr lang="nl-NL" sz="2000" i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endParaRPr lang="nl-NL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7FFA79C-5350-40A2-AA00-DD756F4F0AC7}"/>
              </a:ext>
            </a:extLst>
          </p:cNvPr>
          <p:cNvSpPr/>
          <p:nvPr/>
        </p:nvSpPr>
        <p:spPr>
          <a:xfrm>
            <a:off x="438150" y="5058340"/>
            <a:ext cx="798212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600" dirty="0">
              <a:solidFill>
                <a:srgbClr val="33333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600" dirty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approach the gradient of the loss function (e.g. binomial, logistic, poison) by trees.</a:t>
            </a:r>
          </a:p>
          <a:p>
            <a:endParaRPr lang="en-US" sz="1600" dirty="0">
              <a:solidFill>
                <a:srgbClr val="33333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600" dirty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Each consecutive tree is built for the prediction residuals (from all preceding trees) of an independently drawn random sample</a:t>
            </a:r>
          </a:p>
          <a:p>
            <a:endParaRPr lang="en-US" sz="1600" dirty="0">
              <a:solidFill>
                <a:srgbClr val="33333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A0E56C-1753-E243-9B21-6F92375B9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446" y="2764570"/>
            <a:ext cx="5260242" cy="221712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D7E0246-5D63-6D41-99CE-C6B70103FD58}"/>
              </a:ext>
            </a:extLst>
          </p:cNvPr>
          <p:cNvSpPr txBox="1"/>
          <p:nvPr/>
        </p:nvSpPr>
        <p:spPr>
          <a:xfrm>
            <a:off x="6807932" y="3554746"/>
            <a:ext cx="18979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Caculate</a:t>
            </a:r>
            <a:r>
              <a:rPr lang="en-GB" dirty="0"/>
              <a:t> the gradient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1047BE9-9DE2-B242-9395-EE894735EF37}"/>
              </a:ext>
            </a:extLst>
          </p:cNvPr>
          <p:cNvSpPr txBox="1"/>
          <p:nvPr/>
        </p:nvSpPr>
        <p:spPr>
          <a:xfrm>
            <a:off x="6807932" y="3873133"/>
            <a:ext cx="18979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Fit a tree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28D234B-8B73-EA41-92B0-48F18955E288}"/>
              </a:ext>
            </a:extLst>
          </p:cNvPr>
          <p:cNvSpPr txBox="1"/>
          <p:nvPr/>
        </p:nvSpPr>
        <p:spPr>
          <a:xfrm>
            <a:off x="6807688" y="4159689"/>
            <a:ext cx="21335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Calculate residuals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789274E-F159-BC44-86BA-4F7AE6CD2293}"/>
              </a:ext>
            </a:extLst>
          </p:cNvPr>
          <p:cNvSpPr txBox="1"/>
          <p:nvPr/>
        </p:nvSpPr>
        <p:spPr>
          <a:xfrm>
            <a:off x="6807688" y="4438051"/>
            <a:ext cx="23148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Update the approximation</a:t>
            </a:r>
          </a:p>
        </p:txBody>
      </p:sp>
    </p:spTree>
    <p:extLst>
      <p:ext uri="{BB962C8B-B14F-4D97-AF65-F5344CB8AC3E}">
        <p14:creationId xmlns:p14="http://schemas.microsoft.com/office/powerpoint/2010/main" val="19530827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316F94-5B90-4CF0-B680-5547FE9DA8D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22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47FF650-0E6C-4D98-B0CB-6BDA09F5C379}"/>
              </a:ext>
            </a:extLst>
          </p:cNvPr>
          <p:cNvSpPr/>
          <p:nvPr/>
        </p:nvSpPr>
        <p:spPr>
          <a:xfrm>
            <a:off x="1033462" y="5206999"/>
            <a:ext cx="785812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b="1" i="1" dirty="0">
                <a:cs typeface="Calibri" panose="020F0502020204030204" pitchFamily="34" charset="0"/>
              </a:rPr>
              <a:t>Stochastic Gradient Boosting</a:t>
            </a:r>
          </a:p>
          <a:p>
            <a:endParaRPr lang="en-US" dirty="0">
              <a:cs typeface="Calibri" panose="020F0502020204030204" pitchFamily="34" charset="0"/>
            </a:endParaRPr>
          </a:p>
          <a:p>
            <a:r>
              <a:rPr lang="en-US" dirty="0">
                <a:cs typeface="Calibri" panose="020F0502020204030204" pitchFamily="34" charset="0"/>
              </a:rPr>
              <a:t>Each consecutive tree is built for the prediction residuals (from all preceding trees) of an independently drawn random sample</a:t>
            </a:r>
            <a:endParaRPr lang="nl-NL" dirty="0"/>
          </a:p>
        </p:txBody>
      </p:sp>
      <p:pic>
        <p:nvPicPr>
          <p:cNvPr id="9218" name="Picture 2" descr="https://cdn-images-1.medium.com/max/800/0*uIa_Dz3czXO5iWyI.">
            <a:extLst>
              <a:ext uri="{FF2B5EF4-FFF2-40B4-BE49-F238E27FC236}">
                <a16:creationId xmlns:a16="http://schemas.microsoft.com/office/drawing/2014/main" id="{46800A2B-E771-4E41-9945-0B70705675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1225" y="1173947"/>
            <a:ext cx="4371975" cy="3943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98D56CC-790E-4290-9BEB-6EEE49783B54}"/>
              </a:ext>
            </a:extLst>
          </p:cNvPr>
          <p:cNvSpPr txBox="1"/>
          <p:nvPr/>
        </p:nvSpPr>
        <p:spPr>
          <a:xfrm>
            <a:off x="3552825" y="536516"/>
            <a:ext cx="5219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altLang="zh-CN" sz="2800" dirty="0">
                <a:latin typeface="Calibri" panose="020F0502020204030204" pitchFamily="34" charset="0"/>
                <a:ea typeface="Xingkai TC Light" panose="02010600040101010101" pitchFamily="2" charset="-120"/>
                <a:cs typeface="Calibri" panose="020F0502020204030204" pitchFamily="34" charset="0"/>
              </a:rPr>
              <a:t>Learning Rate</a:t>
            </a:r>
            <a:endParaRPr lang="nl-NL" sz="2800" dirty="0">
              <a:latin typeface="Calibri" panose="020F0502020204030204" pitchFamily="34" charset="0"/>
              <a:ea typeface="Xingkai TC Light" panose="02010600040101010101" pitchFamily="2" charset="-12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29428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0F373D-1A62-4C62-92FB-CEA2354932A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23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97512BD-613F-4604-BFA9-7016D75997A1}"/>
              </a:ext>
            </a:extLst>
          </p:cNvPr>
          <p:cNvSpPr/>
          <p:nvPr/>
        </p:nvSpPr>
        <p:spPr>
          <a:xfrm>
            <a:off x="2748370" y="696483"/>
            <a:ext cx="3932488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buClr>
                <a:schemeClr val="dk1"/>
              </a:buClr>
            </a:pPr>
            <a:r>
              <a:rPr lang="nl-NL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XGBoost</a:t>
            </a:r>
            <a:r>
              <a:rPr lang="nl-NL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algn="ctr">
              <a:buClr>
                <a:schemeClr val="dk1"/>
              </a:buClr>
            </a:pPr>
            <a:r>
              <a:rPr lang="nl-NL" sz="2800" dirty="0">
                <a:latin typeface="Calibri" panose="020F0502020204030204" pitchFamily="34" charset="0"/>
                <a:cs typeface="Calibri" panose="020F0502020204030204" pitchFamily="34" charset="0"/>
              </a:rPr>
              <a:t>Exteme gradient boosting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51CB1EF6-B56C-48DC-A3C1-4C20505E02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405199"/>
            <a:ext cx="65" cy="810398"/>
          </a:xfrm>
          <a:prstGeom prst="rect">
            <a:avLst/>
          </a:prstGeom>
          <a:solidFill>
            <a:srgbClr val="C1E6C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126960" rIns="0" bIns="12696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altLang="nl-N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altLang="nl-N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E55D601-ED09-4C81-AAA8-79BD0F4BFA9E}"/>
              </a:ext>
            </a:extLst>
          </p:cNvPr>
          <p:cNvSpPr/>
          <p:nvPr/>
        </p:nvSpPr>
        <p:spPr>
          <a:xfrm>
            <a:off x="1048374" y="4421797"/>
            <a:ext cx="772231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l-NL" altLang="nl-NL" sz="2000" dirty="0">
                <a:solidFill>
                  <a:srgbClr val="333333"/>
                </a:solidFill>
                <a:latin typeface="Calibri" panose="020F0502020204030204" pitchFamily="34" charset="0"/>
                <a:ea typeface="inherit"/>
                <a:cs typeface="Calibri" panose="020F0502020204030204" pitchFamily="34" charset="0"/>
              </a:rPr>
              <a:t>Features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Courier New" panose="02070309020205020404" pitchFamily="49" charset="0"/>
              <a:buChar char="o"/>
            </a:pPr>
            <a:r>
              <a:rPr lang="nl-NL" altLang="nl-NL" sz="2000" dirty="0">
                <a:solidFill>
                  <a:srgbClr val="333333"/>
                </a:solidFill>
                <a:latin typeface="Calibri" panose="020F0502020204030204" pitchFamily="34" charset="0"/>
                <a:ea typeface="inherit"/>
                <a:cs typeface="Calibri" panose="020F0502020204030204" pitchFamily="34" charset="0"/>
              </a:rPr>
              <a:t>Parallel </a:t>
            </a:r>
            <a:r>
              <a:rPr lang="nl-NL" altLang="nl-NL" sz="2000" dirty="0" err="1">
                <a:solidFill>
                  <a:srgbClr val="333333"/>
                </a:solidFill>
                <a:latin typeface="Calibri" panose="020F0502020204030204" pitchFamily="34" charset="0"/>
                <a:ea typeface="inherit"/>
                <a:cs typeface="Calibri" panose="020F0502020204030204" pitchFamily="34" charset="0"/>
              </a:rPr>
              <a:t>computation</a:t>
            </a:r>
            <a:endParaRPr lang="nl-NL" altLang="nl-NL" sz="2000" dirty="0">
              <a:solidFill>
                <a:srgbClr val="333333"/>
              </a:solidFill>
              <a:latin typeface="Calibri" panose="020F0502020204030204" pitchFamily="34" charset="0"/>
              <a:ea typeface="inherit"/>
              <a:cs typeface="Calibri" panose="020F0502020204030204" pitchFamily="34" charset="0"/>
            </a:endParaRP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Courier New" panose="02070309020205020404" pitchFamily="49" charset="0"/>
              <a:buChar char="o"/>
            </a:pPr>
            <a:r>
              <a:rPr lang="nl-NL" altLang="nl-NL" sz="2000" dirty="0" err="1">
                <a:solidFill>
                  <a:srgbClr val="333333"/>
                </a:solidFill>
                <a:latin typeface="Calibri" panose="020F0502020204030204" pitchFamily="34" charset="0"/>
                <a:ea typeface="inherit"/>
                <a:cs typeface="Calibri" panose="020F0502020204030204" pitchFamily="34" charset="0"/>
              </a:rPr>
              <a:t>Objective</a:t>
            </a:r>
            <a:r>
              <a:rPr lang="nl-NL" altLang="nl-NL" sz="2000" dirty="0">
                <a:solidFill>
                  <a:srgbClr val="333333"/>
                </a:solidFill>
                <a:latin typeface="Calibri" panose="020F0502020204030204" pitchFamily="34" charset="0"/>
                <a:ea typeface="inherit"/>
                <a:cs typeface="Calibri" panose="020F0502020204030204" pitchFamily="34" charset="0"/>
              </a:rPr>
              <a:t> </a:t>
            </a:r>
            <a:r>
              <a:rPr lang="nl-NL" altLang="nl-NL" sz="2000" dirty="0" err="1">
                <a:solidFill>
                  <a:srgbClr val="333333"/>
                </a:solidFill>
                <a:latin typeface="Calibri" panose="020F0502020204030204" pitchFamily="34" charset="0"/>
                <a:ea typeface="inherit"/>
                <a:cs typeface="Calibri" panose="020F0502020204030204" pitchFamily="34" charset="0"/>
              </a:rPr>
              <a:t>function</a:t>
            </a:r>
            <a:r>
              <a:rPr lang="nl-NL" altLang="nl-NL" sz="2000" dirty="0">
                <a:solidFill>
                  <a:srgbClr val="333333"/>
                </a:solidFill>
                <a:latin typeface="Calibri" panose="020F0502020204030204" pitchFamily="34" charset="0"/>
                <a:ea typeface="inherit"/>
                <a:cs typeface="Calibri" panose="020F0502020204030204" pitchFamily="34" charset="0"/>
              </a:rPr>
              <a:t> </a:t>
            </a:r>
            <a:r>
              <a:rPr lang="nl-NL" altLang="nl-NL" sz="2000" dirty="0" err="1">
                <a:solidFill>
                  <a:srgbClr val="333333"/>
                </a:solidFill>
                <a:latin typeface="Calibri" panose="020F0502020204030204" pitchFamily="34" charset="0"/>
                <a:ea typeface="inherit"/>
                <a:cs typeface="Calibri" panose="020F0502020204030204" pitchFamily="34" charset="0"/>
              </a:rPr>
              <a:t>includes</a:t>
            </a:r>
            <a:r>
              <a:rPr lang="nl-NL" altLang="nl-NL" sz="2000" dirty="0">
                <a:solidFill>
                  <a:srgbClr val="333333"/>
                </a:solidFill>
                <a:latin typeface="Calibri" panose="020F0502020204030204" pitchFamily="34" charset="0"/>
                <a:ea typeface="inherit"/>
                <a:cs typeface="Calibri" panose="020F0502020204030204" pitchFamily="34" charset="0"/>
              </a:rPr>
              <a:t> model </a:t>
            </a:r>
            <a:r>
              <a:rPr lang="nl-NL" altLang="nl-NL" sz="2000" dirty="0" err="1">
                <a:solidFill>
                  <a:srgbClr val="333333"/>
                </a:solidFill>
                <a:latin typeface="Calibri" panose="020F0502020204030204" pitchFamily="34" charset="0"/>
                <a:ea typeface="inherit"/>
                <a:cs typeface="Calibri" panose="020F0502020204030204" pitchFamily="34" charset="0"/>
              </a:rPr>
              <a:t>complexity</a:t>
            </a:r>
            <a:r>
              <a:rPr lang="nl-NL" altLang="nl-NL" sz="2000" dirty="0">
                <a:solidFill>
                  <a:srgbClr val="333333"/>
                </a:solidFill>
                <a:latin typeface="Calibri" panose="020F0502020204030204" pitchFamily="34" charset="0"/>
                <a:ea typeface="inherit"/>
                <a:cs typeface="Calibri" panose="020F0502020204030204" pitchFamily="34" charset="0"/>
              </a:rPr>
              <a:t>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nl-NL" altLang="nl-NL" sz="2000" dirty="0">
              <a:solidFill>
                <a:srgbClr val="333333"/>
              </a:solidFill>
              <a:latin typeface="Calibri" panose="020F0502020204030204" pitchFamily="34" charset="0"/>
              <a:ea typeface="inherit"/>
              <a:cs typeface="Calibri" panose="020F0502020204030204" pitchFamily="34" charset="0"/>
            </a:endParaRP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Courier New" panose="02070309020205020404" pitchFamily="49" charset="0"/>
              <a:buChar char="o"/>
            </a:pPr>
            <a:r>
              <a:rPr lang="nl-NL" altLang="nl-NL" sz="2000" dirty="0">
                <a:solidFill>
                  <a:srgbClr val="333333"/>
                </a:solidFill>
                <a:latin typeface="Calibri" panose="020F0502020204030204" pitchFamily="34" charset="0"/>
                <a:ea typeface="Open Sans"/>
                <a:cs typeface="Calibri" panose="020F0502020204030204" pitchFamily="34" charset="0"/>
              </a:rPr>
              <a:t>Support dense and sparse matrix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Courier New" panose="02070309020205020404" pitchFamily="49" charset="0"/>
              <a:buChar char="o"/>
            </a:pPr>
            <a:r>
              <a:rPr lang="nl-NL" altLang="nl-NL" sz="2000" dirty="0">
                <a:solidFill>
                  <a:srgbClr val="333333"/>
                </a:solidFill>
                <a:latin typeface="Calibri" panose="020F0502020204030204" pitchFamily="34" charset="0"/>
                <a:ea typeface="Open Sans"/>
                <a:cs typeface="Calibri" panose="020F0502020204030204" pitchFamily="34" charset="0"/>
              </a:rPr>
              <a:t>Can costomize objective fucntions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2DBC5E8-D7BD-4A82-8F37-D0BAF95E70AF}"/>
              </a:ext>
            </a:extLst>
          </p:cNvPr>
          <p:cNvSpPr/>
          <p:nvPr/>
        </p:nvSpPr>
        <p:spPr>
          <a:xfrm>
            <a:off x="3183623" y="3003196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l-GR" sz="1800" dirty="0">
                <a:solidFill>
                  <a:schemeClr val="tx1"/>
                </a:solidFill>
                <a:latin typeface="+mn-lt"/>
              </a:rPr>
              <a:t>obj(θ)</a:t>
            </a:r>
            <a:r>
              <a:rPr lang="en-US" sz="1800" dirty="0">
                <a:solidFill>
                  <a:schemeClr val="tx1"/>
                </a:solidFill>
                <a:latin typeface="+mn-lt"/>
              </a:rPr>
              <a:t> </a:t>
            </a:r>
            <a:r>
              <a:rPr lang="el-GR" sz="1800" dirty="0">
                <a:solidFill>
                  <a:schemeClr val="tx1"/>
                </a:solidFill>
                <a:latin typeface="+mn-lt"/>
              </a:rPr>
              <a:t>=</a:t>
            </a:r>
            <a:r>
              <a:rPr lang="en-US" sz="1800" dirty="0">
                <a:solidFill>
                  <a:schemeClr val="tx1"/>
                </a:solidFill>
                <a:latin typeface="+mn-lt"/>
              </a:rPr>
              <a:t> </a:t>
            </a:r>
            <a:r>
              <a:rPr lang="el-GR" sz="1800" dirty="0">
                <a:solidFill>
                  <a:schemeClr val="tx1"/>
                </a:solidFill>
                <a:latin typeface="+mn-lt"/>
              </a:rPr>
              <a:t>L(θ)</a:t>
            </a:r>
            <a:r>
              <a:rPr lang="en-US" sz="1800" dirty="0">
                <a:solidFill>
                  <a:schemeClr val="tx1"/>
                </a:solidFill>
                <a:latin typeface="+mn-lt"/>
              </a:rPr>
              <a:t> </a:t>
            </a:r>
            <a:r>
              <a:rPr lang="el-GR" sz="1800" dirty="0">
                <a:solidFill>
                  <a:schemeClr val="tx1"/>
                </a:solidFill>
                <a:latin typeface="+mn-lt"/>
              </a:rPr>
              <a:t>+</a:t>
            </a:r>
            <a:r>
              <a:rPr lang="en-US" sz="1800" dirty="0">
                <a:solidFill>
                  <a:schemeClr val="tx1"/>
                </a:solidFill>
                <a:latin typeface="+mn-lt"/>
              </a:rPr>
              <a:t> </a:t>
            </a:r>
            <a:r>
              <a:rPr lang="el-GR" sz="1800" dirty="0">
                <a:solidFill>
                  <a:srgbClr val="009999"/>
                </a:solidFill>
                <a:latin typeface="+mn-lt"/>
              </a:rPr>
              <a:t>Ω(θ)</a:t>
            </a:r>
            <a:br>
              <a:rPr lang="el-GR" sz="1800" dirty="0">
                <a:latin typeface="+mn-lt"/>
              </a:rPr>
            </a:br>
            <a:endParaRPr lang="nl-NL" sz="1800" dirty="0">
              <a:latin typeface="+mn-lt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CE011B2-F0B1-4700-A04B-B6E7CB9FAA47}"/>
              </a:ext>
            </a:extLst>
          </p:cNvPr>
          <p:cNvSpPr/>
          <p:nvPr/>
        </p:nvSpPr>
        <p:spPr>
          <a:xfrm>
            <a:off x="1048374" y="1945807"/>
            <a:ext cx="772231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l-NL" altLang="nl-NL" sz="1800" dirty="0">
                <a:solidFill>
                  <a:srgbClr val="333333"/>
                </a:solidFill>
                <a:latin typeface="Calibri" panose="020F0502020204030204" pitchFamily="34" charset="0"/>
                <a:ea typeface="Xingkai TC Light" panose="02010600040101010101" pitchFamily="2" charset="-120"/>
                <a:cs typeface="Calibri" panose="020F0502020204030204" pitchFamily="34" charset="0"/>
              </a:rPr>
              <a:t>Idea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l-NL" altLang="nl-NL" sz="1800" dirty="0">
                <a:solidFill>
                  <a:srgbClr val="333333"/>
                </a:solidFill>
                <a:latin typeface="Calibri" panose="020F0502020204030204" pitchFamily="34" charset="0"/>
                <a:ea typeface="Xingkai TC Light" panose="02010600040101010101" pitchFamily="2" charset="-120"/>
                <a:cs typeface="Calibri" panose="020F0502020204030204" pitchFamily="34" charset="0"/>
              </a:rPr>
              <a:t>Not only impurity, but also model complexity</a:t>
            </a:r>
          </a:p>
        </p:txBody>
      </p:sp>
    </p:spTree>
    <p:extLst>
      <p:ext uri="{BB962C8B-B14F-4D97-AF65-F5344CB8AC3E}">
        <p14:creationId xmlns:p14="http://schemas.microsoft.com/office/powerpoint/2010/main" val="12272906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24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315410" y="1464335"/>
            <a:ext cx="7950818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Gamma:  only add nodes if the “gain” is larger than a certain value. </a:t>
            </a:r>
          </a:p>
          <a:p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Alpha: Lasso (L1 norm) regularization on values of the terminal nodes </a:t>
            </a:r>
          </a:p>
          <a:p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Lambda: Ridge (L2 norm) regularization on values of the terminal nodes</a:t>
            </a:r>
          </a:p>
          <a:p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                  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7512BD-613F-4604-BFA9-7016D75997A1}"/>
              </a:ext>
            </a:extLst>
          </p:cNvPr>
          <p:cNvSpPr/>
          <p:nvPr/>
        </p:nvSpPr>
        <p:spPr>
          <a:xfrm>
            <a:off x="1551439" y="467900"/>
            <a:ext cx="565731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buClr>
                <a:schemeClr val="dk1"/>
              </a:buClr>
            </a:pPr>
            <a:r>
              <a:rPr lang="nl-NL" sz="2800" dirty="0">
                <a:latin typeface="Calibri" panose="020F0502020204030204" pitchFamily="34" charset="0"/>
                <a:cs typeface="Calibri" panose="020F0502020204030204" pitchFamily="34" charset="0"/>
              </a:rPr>
              <a:t>Control </a:t>
            </a:r>
            <a:r>
              <a:rPr lang="nl-NL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overfitting</a:t>
            </a:r>
            <a:r>
              <a:rPr lang="nl-NL" sz="2800" dirty="0">
                <a:latin typeface="Calibri" panose="020F0502020204030204" pitchFamily="34" charset="0"/>
                <a:cs typeface="Calibri" panose="020F0502020204030204" pitchFamily="34" charset="0"/>
              </a:rPr>
              <a:t>: model </a:t>
            </a:r>
            <a:r>
              <a:rPr lang="nl-NL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complexity</a:t>
            </a:r>
            <a:endParaRPr lang="nl-NL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4E9A15E-F6DF-2943-9D1E-F9290FEE6809}"/>
                  </a:ext>
                </a:extLst>
              </p:cNvPr>
              <p:cNvSpPr txBox="1"/>
              <p:nvPr/>
            </p:nvSpPr>
            <p:spPr>
              <a:xfrm>
                <a:off x="2486152" y="2405896"/>
                <a:ext cx="3091039" cy="6046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i="1" smtClean="0">
                          <a:latin typeface="Cambria Math" panose="02040503050406030204" pitchFamily="18" charset="0"/>
                        </a:rPr>
                        <m:t>C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)=  </m:t>
                      </m:r>
                      <m:nary>
                        <m:naryPr>
                          <m:chr m:val="∑"/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𝑦𝑖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𝑥𝑖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nary>
                            <m:naryPr>
                              <m:chr m:val="∑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𝐹</m:t>
                              </m:r>
                              <m:d>
                                <m:d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𝑥𝑖</m:t>
                                  </m:r>
                                </m:e>
                              </m:d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</m:t>
                              </m:r>
                            </m:e>
                          </m:nary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4E9A15E-F6DF-2943-9D1E-F9290FEE68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6152" y="2405896"/>
                <a:ext cx="3091039" cy="604653"/>
              </a:xfrm>
              <a:prstGeom prst="rect">
                <a:avLst/>
              </a:prstGeom>
              <a:blipFill>
                <a:blip r:embed="rId2"/>
                <a:stretch>
                  <a:fillRect l="-820" t="-110204" r="-1639" b="-17551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1E404C1-95AC-4940-A6E4-1D557347E1E9}"/>
                  </a:ext>
                </a:extLst>
              </p:cNvPr>
              <p:cNvSpPr txBox="1"/>
              <p:nvPr/>
            </p:nvSpPr>
            <p:spPr>
              <a:xfrm>
                <a:off x="2488973" y="3747331"/>
                <a:ext cx="3088218" cy="6046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i="1">
                          <a:latin typeface="Cambria Math" panose="02040503050406030204" pitchFamily="18" charset="0"/>
                        </a:rPr>
                        <m:t>C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𝑦𝑖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𝑥𝑖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nary>
                            <m:naryPr>
                              <m:chr m:val="∑"/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d>
                                <m:d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𝐹</m:t>
                                  </m:r>
                                  <m:d>
                                    <m:d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𝑥𝑖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n-GB" b="0" i="1" baseline="3000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</m:nary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1E404C1-95AC-4940-A6E4-1D557347E1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8973" y="3747331"/>
                <a:ext cx="3088218" cy="604653"/>
              </a:xfrm>
              <a:prstGeom prst="rect">
                <a:avLst/>
              </a:prstGeom>
              <a:blipFill>
                <a:blip r:embed="rId3"/>
                <a:stretch>
                  <a:fillRect l="-1639" t="-110204" r="-1639" b="-17551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770344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7709F9C-F0EB-41F5-B860-C2C070CB4362}"/>
              </a:ext>
            </a:extLst>
          </p:cNvPr>
          <p:cNvSpPr/>
          <p:nvPr/>
        </p:nvSpPr>
        <p:spPr>
          <a:xfrm>
            <a:off x="643719" y="1567741"/>
            <a:ext cx="801450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20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nl-NL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1F316E7-6EA5-4182-97B2-325EDAB31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45856"/>
            <a:ext cx="7886700" cy="994172"/>
          </a:xfrm>
        </p:spPr>
        <p:txBody>
          <a:bodyPr>
            <a:normAutofit/>
          </a:bodyPr>
          <a:lstStyle/>
          <a:p>
            <a:pPr algn="ctr"/>
            <a:r>
              <a:rPr lang="nl-NL" sz="2800" dirty="0">
                <a:latin typeface="Calibri" panose="020F0502020204030204" pitchFamily="34" charset="0"/>
                <a:cs typeface="Calibri" panose="020F0502020204030204" pitchFamily="34" charset="0"/>
              </a:rPr>
              <a:t>Control </a:t>
            </a:r>
            <a:r>
              <a:rPr lang="nl-NL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overfitting</a:t>
            </a:r>
            <a:r>
              <a:rPr lang="nl-NL" sz="2800" dirty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nl-NL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Post-processing  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3BA0A4-1FF2-4859-8469-9FB538DFC91A}"/>
              </a:ext>
            </a:extLst>
          </p:cNvPr>
          <p:cNvSpPr txBox="1"/>
          <p:nvPr/>
        </p:nvSpPr>
        <p:spPr>
          <a:xfrm>
            <a:off x="620258" y="1869606"/>
            <a:ext cx="8305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nl-NL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7E17C2-1AE2-5F4E-91FB-C1038B8A5340}"/>
              </a:ext>
            </a:extLst>
          </p:cNvPr>
          <p:cNvSpPr txBox="1"/>
          <p:nvPr/>
        </p:nvSpPr>
        <p:spPr>
          <a:xfrm>
            <a:off x="643719" y="1907110"/>
            <a:ext cx="36439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Aggregate trees using Lasso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049B5F-2E08-6942-9F6D-99092A8A5A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719" y="2547731"/>
            <a:ext cx="7526215" cy="964900"/>
          </a:xfrm>
          <a:prstGeom prst="rect">
            <a:avLst/>
          </a:prstGeom>
        </p:spPr>
      </p:pic>
      <p:pic>
        <p:nvPicPr>
          <p:cNvPr id="10" name="Picture 12" descr="https://cdn-images-1.medium.com/max/800/1*iz4AZmNJGWNzOX5P-SmW4A.png">
            <a:extLst>
              <a:ext uri="{FF2B5EF4-FFF2-40B4-BE49-F238E27FC236}">
                <a16:creationId xmlns:a16="http://schemas.microsoft.com/office/drawing/2014/main" id="{4F13E850-430E-3B4F-B7B9-41A8A2DF5E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747" y="3636738"/>
            <a:ext cx="6170874" cy="3013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4209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6F4D69-D8E3-224F-A083-01F3FA507A2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26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3472CE-164A-D240-9D34-978B684A01C9}"/>
              </a:ext>
            </a:extLst>
          </p:cNvPr>
          <p:cNvSpPr txBox="1"/>
          <p:nvPr/>
        </p:nvSpPr>
        <p:spPr>
          <a:xfrm>
            <a:off x="496196" y="985653"/>
            <a:ext cx="815160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Hands-on 2 (1)</a:t>
            </a:r>
          </a:p>
          <a:p>
            <a:pPr algn="ctr"/>
            <a:endParaRPr lang="en-GB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GB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GB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R_scripts</a:t>
            </a: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/Introduction/GeoHub2020.Rmd: </a:t>
            </a:r>
          </a:p>
          <a:p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       </a:t>
            </a:r>
          </a:p>
          <a:p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D7B33C-C10A-2949-89AD-985A725F0E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033" b="33332"/>
          <a:stretch/>
        </p:blipFill>
        <p:spPr>
          <a:xfrm>
            <a:off x="496196" y="3532220"/>
            <a:ext cx="2218358" cy="147390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D939F6F-5E5D-2A40-844D-8BAF8A69E8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7242" y="3532220"/>
            <a:ext cx="2180465" cy="147390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86E980C-4585-A34C-A795-01B03D674CD5}"/>
              </a:ext>
            </a:extLst>
          </p:cNvPr>
          <p:cNvSpPr txBox="1"/>
          <p:nvPr/>
        </p:nvSpPr>
        <p:spPr>
          <a:xfrm>
            <a:off x="496196" y="5078975"/>
            <a:ext cx="97711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/>
              <a:t>1 tree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A16A436-1147-0048-ACAD-E4752266C8FB}"/>
              </a:ext>
            </a:extLst>
          </p:cNvPr>
          <p:cNvSpPr txBox="1"/>
          <p:nvPr/>
        </p:nvSpPr>
        <p:spPr>
          <a:xfrm>
            <a:off x="2830408" y="5078975"/>
            <a:ext cx="97711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/>
              <a:t>100 trees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D6C720B-DA9A-2548-9CC3-CBC19824243B}"/>
              </a:ext>
            </a:extLst>
          </p:cNvPr>
          <p:cNvSpPr/>
          <p:nvPr/>
        </p:nvSpPr>
        <p:spPr>
          <a:xfrm>
            <a:off x="496196" y="5485182"/>
            <a:ext cx="45720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https://lumeng0312.shinyapps.io/xgboost/?_ga=2.179522658.79817579.1592385947-986486774.1592216474</a:t>
            </a:r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C76CDED-E99B-A642-9FAF-A0D6FD36A5C9}"/>
              </a:ext>
            </a:extLst>
          </p:cNvPr>
          <p:cNvSpPr/>
          <p:nvPr/>
        </p:nvSpPr>
        <p:spPr>
          <a:xfrm>
            <a:off x="496196" y="2509147"/>
            <a:ext cx="495503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Shiny</a:t>
            </a:r>
            <a:r>
              <a:rPr lang="nl-NL" sz="1600" dirty="0">
                <a:latin typeface="Calibri" panose="020F0502020204030204" pitchFamily="34" charset="0"/>
                <a:cs typeface="Calibri" panose="020F0502020204030204" pitchFamily="34" charset="0"/>
              </a:rPr>
              <a:t> apps:  </a:t>
            </a:r>
          </a:p>
          <a:p>
            <a:r>
              <a:rPr lang="nl-NL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R_scripts</a:t>
            </a:r>
            <a:r>
              <a:rPr lang="nl-NL" sz="1600" dirty="0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nl-NL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Introduction</a:t>
            </a:r>
            <a:r>
              <a:rPr lang="nl-NL" sz="1600" dirty="0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nl-NL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shiny_randomforest</a:t>
            </a:r>
            <a:r>
              <a:rPr lang="nl-NL" sz="1600" dirty="0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nl-NL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app.r</a:t>
            </a:r>
            <a:endParaRPr lang="nl-NL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nl-NL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R_scripts</a:t>
            </a:r>
            <a:r>
              <a:rPr lang="nl-NL" sz="1600" dirty="0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nl-NL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Introduction</a:t>
            </a:r>
            <a:r>
              <a:rPr lang="nl-NL" sz="1600" dirty="0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nl-NL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shiny_xgboost</a:t>
            </a:r>
            <a:r>
              <a:rPr lang="nl-NL" sz="1600" dirty="0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nl-NL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app.r</a:t>
            </a:r>
            <a:endParaRPr lang="nl-NL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nl-NL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775201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9435DC-8A79-AE40-8DFC-E4C0970299A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27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B17E68D-C30A-A344-91FC-12180C233B99}"/>
              </a:ext>
            </a:extLst>
          </p:cNvPr>
          <p:cNvGrpSpPr/>
          <p:nvPr/>
        </p:nvGrpSpPr>
        <p:grpSpPr>
          <a:xfrm>
            <a:off x="6414329" y="2227410"/>
            <a:ext cx="3342757" cy="3969762"/>
            <a:chOff x="8417751" y="-270771"/>
            <a:chExt cx="4315667" cy="509746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665F892-CDA8-DF44-B488-FDCAC5408BD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56404" y="2252578"/>
              <a:ext cx="2574118" cy="2574118"/>
            </a:xfrm>
            <a:prstGeom prst="rect">
              <a:avLst/>
            </a:prstGeom>
          </p:spPr>
        </p:pic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59B0B6AE-A71D-524E-98E7-664E77EE76A8}"/>
                </a:ext>
              </a:extLst>
            </p:cNvPr>
            <p:cNvSpPr/>
            <p:nvPr/>
          </p:nvSpPr>
          <p:spPr>
            <a:xfrm>
              <a:off x="10116464" y="306640"/>
              <a:ext cx="254000" cy="246862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40000"/>
                    <a:lumOff val="60000"/>
                  </a:schemeClr>
                </a:gs>
                <a:gs pos="46000">
                  <a:schemeClr val="accent3">
                    <a:lumMod val="95000"/>
                    <a:lumOff val="5000"/>
                  </a:schemeClr>
                </a:gs>
                <a:gs pos="100000">
                  <a:schemeClr val="accent3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2AD524D-413C-3342-A1C8-33C1D37B953C}"/>
                </a:ext>
              </a:extLst>
            </p:cNvPr>
            <p:cNvSpPr txBox="1"/>
            <p:nvPr/>
          </p:nvSpPr>
          <p:spPr>
            <a:xfrm>
              <a:off x="8417751" y="-270771"/>
              <a:ext cx="4315667" cy="4742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800" dirty="0">
                  <a:latin typeface="Calibri" panose="020F0502020204030204" pitchFamily="34" charset="0"/>
                  <a:cs typeface="Calibri" panose="020F0502020204030204" pitchFamily="34" charset="0"/>
                </a:rPr>
                <a:t>Road length within a buffer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3C459BD-4EBF-0148-A0D6-6DE14A13669F}"/>
                </a:ext>
              </a:extLst>
            </p:cNvPr>
            <p:cNvSpPr txBox="1"/>
            <p:nvPr/>
          </p:nvSpPr>
          <p:spPr>
            <a:xfrm>
              <a:off x="8491062" y="1902555"/>
              <a:ext cx="3504801" cy="4742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800" dirty="0">
                  <a:latin typeface="Calibri" panose="020F0502020204030204" pitchFamily="34" charset="0"/>
                  <a:cs typeface="Calibri" panose="020F0502020204030204" pitchFamily="34" charset="0"/>
                </a:rPr>
                <a:t>Transportation networks   </a:t>
              </a:r>
            </a:p>
          </p:txBody>
        </p:sp>
        <p:sp>
          <p:nvSpPr>
            <p:cNvPr id="10" name="Down Arrow 9">
              <a:extLst>
                <a:ext uri="{FF2B5EF4-FFF2-40B4-BE49-F238E27FC236}">
                  <a16:creationId xmlns:a16="http://schemas.microsoft.com/office/drawing/2014/main" id="{EA480065-1FF4-3048-AC5C-F91ABA311F5F}"/>
                </a:ext>
              </a:extLst>
            </p:cNvPr>
            <p:cNvSpPr/>
            <p:nvPr/>
          </p:nvSpPr>
          <p:spPr>
            <a:xfrm>
              <a:off x="10116464" y="889048"/>
              <a:ext cx="254000" cy="842919"/>
            </a:xfrm>
            <a:prstGeom prst="downArrow">
              <a:avLst/>
            </a:prstGeom>
            <a:gradFill flip="none" rotWithShape="1">
              <a:gsLst>
                <a:gs pos="0">
                  <a:schemeClr val="accent5">
                    <a:lumMod val="67000"/>
                  </a:schemeClr>
                </a:gs>
                <a:gs pos="48000">
                  <a:schemeClr val="accent5">
                    <a:lumMod val="97000"/>
                    <a:lumOff val="300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0071C2AD-2F09-2140-B34C-5FF326D941BB}"/>
              </a:ext>
            </a:extLst>
          </p:cNvPr>
          <p:cNvSpPr/>
          <p:nvPr/>
        </p:nvSpPr>
        <p:spPr>
          <a:xfrm>
            <a:off x="2057401" y="1064316"/>
            <a:ext cx="44957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Clr>
                <a:schemeClr val="dk1"/>
              </a:buClr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Automatic feature extraction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69A2863-BE7E-B248-BCE9-85DDE6A574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739" y="2511491"/>
            <a:ext cx="5236322" cy="2753292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4B22CDCC-D040-0749-9A15-AD805BC77BD4}"/>
              </a:ext>
            </a:extLst>
          </p:cNvPr>
          <p:cNvSpPr/>
          <p:nvPr/>
        </p:nvSpPr>
        <p:spPr>
          <a:xfrm>
            <a:off x="2202872" y="2751354"/>
            <a:ext cx="593766" cy="609321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5" name="Triangle 14">
            <a:extLst>
              <a:ext uri="{FF2B5EF4-FFF2-40B4-BE49-F238E27FC236}">
                <a16:creationId xmlns:a16="http://schemas.microsoft.com/office/drawing/2014/main" id="{BF4D0116-6623-0A4C-9E83-257D40EE9DDD}"/>
              </a:ext>
            </a:extLst>
          </p:cNvPr>
          <p:cNvSpPr/>
          <p:nvPr/>
        </p:nvSpPr>
        <p:spPr>
          <a:xfrm>
            <a:off x="2422566" y="2971966"/>
            <a:ext cx="154379" cy="168099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5541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:\0_Profession\PostDoc\2019\projects\presentations\CCSS\pics\7_feature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736" r="186" b="-1"/>
          <a:stretch/>
        </p:blipFill>
        <p:spPr bwMode="auto">
          <a:xfrm>
            <a:off x="1051081" y="2256310"/>
            <a:ext cx="7321405" cy="1226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/>
          <p:cNvSpPr/>
          <p:nvPr/>
        </p:nvSpPr>
        <p:spPr>
          <a:xfrm>
            <a:off x="2463883" y="921812"/>
            <a:ext cx="44957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Clr>
                <a:schemeClr val="dk1"/>
              </a:buClr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Deep Learning</a:t>
            </a:r>
          </a:p>
        </p:txBody>
      </p:sp>
      <p:pic>
        <p:nvPicPr>
          <p:cNvPr id="23" name="Picture 4" descr="C:\0_Profession\PostDoc\2019\projects\presentations\CCSS\pics\9_cnn07.png">
            <a:extLst>
              <a:ext uri="{FF2B5EF4-FFF2-40B4-BE49-F238E27FC236}">
                <a16:creationId xmlns:a16="http://schemas.microsoft.com/office/drawing/2014/main" id="{C15C4656-9777-354A-AB99-2DB9CDBCA4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5217" y="4293631"/>
            <a:ext cx="5786747" cy="1226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9213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3DC56F-0E3C-974C-8024-50222850AA5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29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3C6BC2C-7D33-2140-87CD-87F60C32F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8400" y="552450"/>
            <a:ext cx="8229600" cy="1143000"/>
          </a:xfrm>
        </p:spPr>
        <p:txBody>
          <a:bodyPr/>
          <a:lstStyle/>
          <a:p>
            <a:r>
              <a:rPr lang="nl-NL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Deep</a:t>
            </a:r>
            <a:r>
              <a:rPr lang="nl-NL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learning</a:t>
            </a:r>
            <a:r>
              <a:rPr lang="nl-NL" sz="2800" dirty="0">
                <a:latin typeface="Calibri" panose="020F0502020204030204" pitchFamily="34" charset="0"/>
                <a:cs typeface="Calibri" panose="020F0502020204030204" pitchFamily="34" charset="0"/>
              </a:rPr>
              <a:t>: a neuron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itle 1">
                <a:extLst>
                  <a:ext uri="{FF2B5EF4-FFF2-40B4-BE49-F238E27FC236}">
                    <a16:creationId xmlns:a16="http://schemas.microsoft.com/office/drawing/2014/main" id="{2672243F-A068-954B-962D-4976F36ACE7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55745" y="4899605"/>
                <a:ext cx="3052593" cy="4821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Font typeface="Calibri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L="0" marR="0" lvl="1" indent="0" algn="l" rtl="0">
                  <a:spcBef>
                    <a:spcPts val="0"/>
                  </a:spcBef>
                  <a:defRPr/>
                </a:lvl2pPr>
                <a:lvl3pPr marL="0" marR="0" lvl="2" indent="0" algn="l" rtl="0">
                  <a:spcBef>
                    <a:spcPts val="0"/>
                  </a:spcBef>
                  <a:defRPr/>
                </a:lvl3pPr>
                <a:lvl4pPr marL="0" marR="0" lvl="3" indent="0" algn="l" rtl="0">
                  <a:spcBef>
                    <a:spcPts val="0"/>
                  </a:spcBef>
                  <a:defRPr/>
                </a:lvl4pPr>
                <a:lvl5pPr marL="0" marR="0" lvl="4" indent="0" algn="l" rtl="0">
                  <a:spcBef>
                    <a:spcPts val="0"/>
                  </a:spcBef>
                  <a:defRPr/>
                </a:lvl5pPr>
                <a:lvl6pPr marL="0" marR="0" lvl="5" indent="0" algn="l" rtl="0">
                  <a:spcBef>
                    <a:spcPts val="0"/>
                  </a:spcBef>
                  <a:defRPr/>
                </a:lvl6pPr>
                <a:lvl7pPr marL="0" marR="0" lvl="6" indent="0" algn="l" rtl="0">
                  <a:spcBef>
                    <a:spcPts val="0"/>
                  </a:spcBef>
                  <a:defRPr/>
                </a:lvl7pPr>
                <a:lvl8pPr marL="0" marR="0" lvl="7" indent="0" algn="l" rtl="0">
                  <a:spcBef>
                    <a:spcPts val="0"/>
                  </a:spcBef>
                  <a:defRPr/>
                </a:lvl8pPr>
                <a:lvl9pPr marL="0" marR="0" lvl="8" indent="0" algn="l" rtl="0">
                  <a:spcBef>
                    <a:spcPts val="0"/>
                  </a:spcBef>
                  <a:defRPr/>
                </a:lvl9pPr>
              </a:lstStyle>
              <a:p>
                <a:r>
                  <a:rPr lang="nl-NL" sz="2000" dirty="0"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y = g</a:t>
                </a:r>
                <a:r>
                  <a:rPr lang="nl-NL" sz="2000" dirty="0">
                    <a:cs typeface="Calibri" panose="020F0502020204030204" pitchFamily="34" charset="0"/>
                  </a:rPr>
                  <a:t>(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nl-NL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GB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  <m:sup>
                        <m:r>
                          <a:rPr lang="en-GB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sup>
                      <m:e>
                        <m:d>
                          <m:dPr>
                            <m:ctrlPr>
                              <a:rPr lang="en-GB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GB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𝑤</m:t>
                            </m:r>
                            <m:r>
                              <a:rPr lang="en-GB" sz="2000" b="0" i="1" baseline="-2500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  <m:r>
                              <a:rPr lang="en-GB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𝑋</m:t>
                            </m:r>
                            <m:r>
                              <a:rPr lang="en-GB" sz="2000" b="0" i="1" baseline="-2500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e>
                        </m:d>
                        <m:r>
                          <a:rPr lang="en-GB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+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𝑏</m:t>
                        </m:r>
                      </m:e>
                    </m:nary>
                  </m:oMath>
                </a14:m>
                <a:r>
                  <a:rPr lang="nl-NL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)</a:t>
                </a:r>
              </a:p>
            </p:txBody>
          </p:sp>
        </mc:Choice>
        <mc:Fallback xmlns="">
          <p:sp>
            <p:nvSpPr>
              <p:cNvPr id="8" name="Title 1">
                <a:extLst>
                  <a:ext uri="{FF2B5EF4-FFF2-40B4-BE49-F238E27FC236}">
                    <a16:creationId xmlns:a16="http://schemas.microsoft.com/office/drawing/2014/main" id="{2672243F-A068-954B-962D-4976F36ACE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745" y="4899605"/>
                <a:ext cx="3052593" cy="482120"/>
              </a:xfrm>
              <a:prstGeom prst="rect">
                <a:avLst/>
              </a:prstGeom>
              <a:blipFill>
                <a:blip r:embed="rId2"/>
                <a:stretch>
                  <a:fillRect l="-1660" t="-87179" b="-13846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43053E58-81A1-724F-B94C-BF6EB18E14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8898" y="1170008"/>
            <a:ext cx="3172208" cy="23853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C1D5942-7321-C04E-8B9F-023D460C99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5626" y="3994609"/>
            <a:ext cx="2844821" cy="221761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FB59126-9D02-EF47-B1B2-E173CB486ABB}"/>
              </a:ext>
            </a:extLst>
          </p:cNvPr>
          <p:cNvSpPr txBox="1"/>
          <p:nvPr/>
        </p:nvSpPr>
        <p:spPr>
          <a:xfrm>
            <a:off x="2296186" y="2176477"/>
            <a:ext cx="6874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Bias b 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FF7F0A0-0B1C-6548-89CB-E03D089A4A9E}"/>
              </a:ext>
            </a:extLst>
          </p:cNvPr>
          <p:cNvCxnSpPr>
            <a:cxnSpLocks/>
          </p:cNvCxnSpPr>
          <p:nvPr/>
        </p:nvCxnSpPr>
        <p:spPr>
          <a:xfrm>
            <a:off x="2801981" y="2470042"/>
            <a:ext cx="0" cy="2691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B9A0723A-84C3-5049-81BA-7494940674C9}"/>
              </a:ext>
            </a:extLst>
          </p:cNvPr>
          <p:cNvSpPr/>
          <p:nvPr/>
        </p:nvSpPr>
        <p:spPr>
          <a:xfrm>
            <a:off x="861338" y="1327042"/>
            <a:ext cx="28696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sz="1800" dirty="0">
                <a:latin typeface="Calibri" panose="020F0502020204030204" pitchFamily="34" charset="0"/>
                <a:cs typeface="Calibri" panose="020F0502020204030204" pitchFamily="34" charset="0"/>
              </a:rPr>
              <a:t> A single neuron: </a:t>
            </a:r>
            <a:r>
              <a:rPr lang="nl-NL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perceptron</a:t>
            </a:r>
            <a:endParaRPr lang="nl-NL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6FDD5AF-5FA2-584D-8770-30DB9595BEAA}"/>
              </a:ext>
            </a:extLst>
          </p:cNvPr>
          <p:cNvSpPr/>
          <p:nvPr/>
        </p:nvSpPr>
        <p:spPr>
          <a:xfrm>
            <a:off x="2215080" y="2846331"/>
            <a:ext cx="905308" cy="7775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sum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6CD184B-BA4B-0448-B95A-7B12CD63E605}"/>
              </a:ext>
            </a:extLst>
          </p:cNvPr>
          <p:cNvSpPr/>
          <p:nvPr/>
        </p:nvSpPr>
        <p:spPr>
          <a:xfrm>
            <a:off x="993255" y="2415460"/>
            <a:ext cx="503036" cy="4821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x</a:t>
            </a:r>
            <a:r>
              <a:rPr lang="en-GB" baseline="-25000" dirty="0"/>
              <a:t>1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D086AD8-8258-6247-88FB-3EA86F0F1D40}"/>
              </a:ext>
            </a:extLst>
          </p:cNvPr>
          <p:cNvSpPr/>
          <p:nvPr/>
        </p:nvSpPr>
        <p:spPr>
          <a:xfrm>
            <a:off x="1000217" y="2972131"/>
            <a:ext cx="496074" cy="45686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x</a:t>
            </a:r>
            <a:r>
              <a:rPr lang="en-GB" baseline="-25000" dirty="0"/>
              <a:t>2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064B98F-F95E-5C4B-B805-AFF9C59A2008}"/>
              </a:ext>
            </a:extLst>
          </p:cNvPr>
          <p:cNvSpPr/>
          <p:nvPr/>
        </p:nvSpPr>
        <p:spPr>
          <a:xfrm>
            <a:off x="1007896" y="3842100"/>
            <a:ext cx="525746" cy="4723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/>
              <a:t>x</a:t>
            </a:r>
            <a:r>
              <a:rPr lang="en-GB" baseline="-25000" dirty="0" err="1"/>
              <a:t>m</a:t>
            </a:r>
            <a:endParaRPr lang="en-GB" baseline="-2500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E5805C9-9478-2B46-8290-1BC3C2BB7FDE}"/>
              </a:ext>
            </a:extLst>
          </p:cNvPr>
          <p:cNvCxnSpPr>
            <a:cxnSpLocks/>
            <a:stCxn id="20" idx="6"/>
          </p:cNvCxnSpPr>
          <p:nvPr/>
        </p:nvCxnSpPr>
        <p:spPr>
          <a:xfrm>
            <a:off x="1496291" y="2656520"/>
            <a:ext cx="665018" cy="4163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FFB6B65-E0C5-8245-A659-AF051DABA036}"/>
              </a:ext>
            </a:extLst>
          </p:cNvPr>
          <p:cNvCxnSpPr>
            <a:cxnSpLocks/>
          </p:cNvCxnSpPr>
          <p:nvPr/>
        </p:nvCxnSpPr>
        <p:spPr>
          <a:xfrm flipV="1">
            <a:off x="1058096" y="3229452"/>
            <a:ext cx="1086051" cy="237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FC60433-1F40-1B4C-B213-707AABEC5372}"/>
              </a:ext>
            </a:extLst>
          </p:cNvPr>
          <p:cNvCxnSpPr>
            <a:cxnSpLocks/>
          </p:cNvCxnSpPr>
          <p:nvPr/>
        </p:nvCxnSpPr>
        <p:spPr>
          <a:xfrm flipV="1">
            <a:off x="1563439" y="3409249"/>
            <a:ext cx="647856" cy="6030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D2E3F6A7-3496-484E-BE42-2CC93ADA0E73}"/>
              </a:ext>
            </a:extLst>
          </p:cNvPr>
          <p:cNvCxnSpPr>
            <a:cxnSpLocks/>
          </p:cNvCxnSpPr>
          <p:nvPr/>
        </p:nvCxnSpPr>
        <p:spPr>
          <a:xfrm>
            <a:off x="3229036" y="3238765"/>
            <a:ext cx="42198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Oval 33">
            <a:extLst>
              <a:ext uri="{FF2B5EF4-FFF2-40B4-BE49-F238E27FC236}">
                <a16:creationId xmlns:a16="http://schemas.microsoft.com/office/drawing/2014/main" id="{A41F21D4-7F2B-954B-8D8A-CD8F791707F6}"/>
              </a:ext>
            </a:extLst>
          </p:cNvPr>
          <p:cNvSpPr/>
          <p:nvPr/>
        </p:nvSpPr>
        <p:spPr>
          <a:xfrm>
            <a:off x="3708901" y="2872008"/>
            <a:ext cx="723377" cy="7262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g()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47AF584-0A75-9846-9A81-1FD4ECA14005}"/>
              </a:ext>
            </a:extLst>
          </p:cNvPr>
          <p:cNvSpPr txBox="1"/>
          <p:nvPr/>
        </p:nvSpPr>
        <p:spPr>
          <a:xfrm>
            <a:off x="3684236" y="3686832"/>
            <a:ext cx="10237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Activation function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38A6AC7-32D0-7D4B-BCB4-DFE32333A386}"/>
              </a:ext>
            </a:extLst>
          </p:cNvPr>
          <p:cNvCxnSpPr>
            <a:cxnSpLocks/>
          </p:cNvCxnSpPr>
          <p:nvPr/>
        </p:nvCxnSpPr>
        <p:spPr>
          <a:xfrm>
            <a:off x="4550558" y="3253152"/>
            <a:ext cx="42198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5E2D345C-B56A-7747-85A3-ACBE3D0092FF}"/>
              </a:ext>
            </a:extLst>
          </p:cNvPr>
          <p:cNvSpPr/>
          <p:nvPr/>
        </p:nvSpPr>
        <p:spPr>
          <a:xfrm>
            <a:off x="5028860" y="2880260"/>
            <a:ext cx="723377" cy="7262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y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1D4581E-C3EA-1444-8863-534DC743B0CB}"/>
              </a:ext>
            </a:extLst>
          </p:cNvPr>
          <p:cNvSpPr txBox="1"/>
          <p:nvPr/>
        </p:nvSpPr>
        <p:spPr>
          <a:xfrm>
            <a:off x="7095505" y="1169084"/>
            <a:ext cx="15912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sigmoid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31C4FDE0-8C44-284F-B078-58FC6B68C4DA}"/>
              </a:ext>
            </a:extLst>
          </p:cNvPr>
          <p:cNvSpPr/>
          <p:nvPr/>
        </p:nvSpPr>
        <p:spPr>
          <a:xfrm>
            <a:off x="1270769" y="3555311"/>
            <a:ext cx="45719" cy="685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30A4E8CB-B115-484F-B906-A41530D85B0F}"/>
              </a:ext>
            </a:extLst>
          </p:cNvPr>
          <p:cNvSpPr/>
          <p:nvPr/>
        </p:nvSpPr>
        <p:spPr>
          <a:xfrm>
            <a:off x="1270769" y="3694750"/>
            <a:ext cx="45719" cy="685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E43EDF9-7D85-EA47-92AB-4242CEFAC50B}"/>
              </a:ext>
            </a:extLst>
          </p:cNvPr>
          <p:cNvSpPr txBox="1"/>
          <p:nvPr/>
        </p:nvSpPr>
        <p:spPr>
          <a:xfrm>
            <a:off x="1650670" y="2484254"/>
            <a:ext cx="4638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w</a:t>
            </a:r>
            <a:r>
              <a:rPr lang="en-GB" baseline="-25000" dirty="0"/>
              <a:t>1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3C5D50F-3133-1D48-A7CB-5869BCAFAB67}"/>
              </a:ext>
            </a:extLst>
          </p:cNvPr>
          <p:cNvSpPr txBox="1"/>
          <p:nvPr/>
        </p:nvSpPr>
        <p:spPr>
          <a:xfrm>
            <a:off x="1567224" y="2945375"/>
            <a:ext cx="4638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w</a:t>
            </a:r>
            <a:r>
              <a:rPr lang="en-GB" baseline="-25000" dirty="0"/>
              <a:t>2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1D81776-9AA4-6F46-AA3E-F8F3955DAB68}"/>
              </a:ext>
            </a:extLst>
          </p:cNvPr>
          <p:cNvSpPr txBox="1"/>
          <p:nvPr/>
        </p:nvSpPr>
        <p:spPr>
          <a:xfrm>
            <a:off x="1575620" y="3481584"/>
            <a:ext cx="4638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w</a:t>
            </a:r>
            <a:r>
              <a:rPr lang="en-GB" baseline="-25000" dirty="0" err="1"/>
              <a:t>m</a:t>
            </a:r>
            <a:endParaRPr lang="en-GB" baseline="-25000" dirty="0"/>
          </a:p>
        </p:txBody>
      </p:sp>
    </p:spTree>
    <p:extLst>
      <p:ext uri="{BB962C8B-B14F-4D97-AF65-F5344CB8AC3E}">
        <p14:creationId xmlns:p14="http://schemas.microsoft.com/office/powerpoint/2010/main" val="38885265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2" y="4431371"/>
            <a:ext cx="7772400" cy="1362075"/>
          </a:xfrm>
        </p:spPr>
        <p:txBody>
          <a:bodyPr/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Introduction and data</a:t>
            </a: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Part 1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911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3DC56F-0E3C-974C-8024-50222850AA5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30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3C6BC2C-7D33-2140-87CD-87F60C32F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8400" y="552450"/>
            <a:ext cx="8229600" cy="1143000"/>
          </a:xfrm>
        </p:spPr>
        <p:txBody>
          <a:bodyPr/>
          <a:lstStyle/>
          <a:p>
            <a:r>
              <a:rPr lang="nl-NL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Deep</a:t>
            </a:r>
            <a:r>
              <a:rPr lang="nl-NL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learning</a:t>
            </a:r>
            <a:r>
              <a:rPr lang="nl-NL" sz="2800" dirty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nl-NL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neural</a:t>
            </a:r>
            <a:r>
              <a:rPr lang="nl-NL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networks</a:t>
            </a:r>
            <a:endParaRPr lang="nl-NL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0646462-EA06-E143-A71F-5ED7884E07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3901" y="1695450"/>
            <a:ext cx="4696198" cy="3967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3881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742B1B-793B-C241-AFC3-B4D083C3B53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31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80740F7-79E5-6443-9F06-73F187085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8400" y="774292"/>
            <a:ext cx="8229600" cy="1143000"/>
          </a:xfrm>
        </p:spPr>
        <p:txBody>
          <a:bodyPr/>
          <a:lstStyle/>
          <a:p>
            <a:r>
              <a:rPr lang="nl-NL" sz="2800" dirty="0">
                <a:latin typeface="Calibri" panose="020F0502020204030204" pitchFamily="34" charset="0"/>
                <a:cs typeface="Calibri" panose="020F0502020204030204" pitchFamily="34" charset="0"/>
              </a:rPr>
              <a:t> Learning: </a:t>
            </a:r>
            <a:r>
              <a:rPr lang="nl-NL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optimizing</a:t>
            </a:r>
            <a:r>
              <a:rPr lang="nl-NL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nl-NL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loss</a:t>
            </a:r>
            <a:endParaRPr lang="nl-NL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itle 1">
                <a:extLst>
                  <a:ext uri="{FF2B5EF4-FFF2-40B4-BE49-F238E27FC236}">
                    <a16:creationId xmlns:a16="http://schemas.microsoft.com/office/drawing/2014/main" id="{33A7A0A2-7634-AE44-8012-CA04F27C3D2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76499" y="2857500"/>
                <a:ext cx="8229600" cy="1143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Font typeface="Calibri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L="0" marR="0" lvl="1" indent="0" algn="l" rtl="0">
                  <a:spcBef>
                    <a:spcPts val="0"/>
                  </a:spcBef>
                  <a:defRPr/>
                </a:lvl2pPr>
                <a:lvl3pPr marL="0" marR="0" lvl="2" indent="0" algn="l" rtl="0">
                  <a:spcBef>
                    <a:spcPts val="0"/>
                  </a:spcBef>
                  <a:defRPr/>
                </a:lvl3pPr>
                <a:lvl4pPr marL="0" marR="0" lvl="3" indent="0" algn="l" rtl="0">
                  <a:spcBef>
                    <a:spcPts val="0"/>
                  </a:spcBef>
                  <a:defRPr/>
                </a:lvl4pPr>
                <a:lvl5pPr marL="0" marR="0" lvl="4" indent="0" algn="l" rtl="0">
                  <a:spcBef>
                    <a:spcPts val="0"/>
                  </a:spcBef>
                  <a:defRPr/>
                </a:lvl5pPr>
                <a:lvl6pPr marL="0" marR="0" lvl="5" indent="0" algn="l" rtl="0">
                  <a:spcBef>
                    <a:spcPts val="0"/>
                  </a:spcBef>
                  <a:defRPr/>
                </a:lvl6pPr>
                <a:lvl7pPr marL="0" marR="0" lvl="6" indent="0" algn="l" rtl="0">
                  <a:spcBef>
                    <a:spcPts val="0"/>
                  </a:spcBef>
                  <a:defRPr/>
                </a:lvl7pPr>
                <a:lvl8pPr marL="0" marR="0" lvl="7" indent="0" algn="l" rtl="0">
                  <a:spcBef>
                    <a:spcPts val="0"/>
                  </a:spcBef>
                  <a:defRPr/>
                </a:lvl8pPr>
                <a:lvl9pPr marL="0" marR="0" lvl="8" indent="0" algn="l" rtl="0">
                  <a:spcBef>
                    <a:spcPts val="0"/>
                  </a:spcBef>
                  <a:defRPr/>
                </a:lvl9pPr>
              </a:lstStyle>
              <a:p>
                <a:r>
                  <a:rPr lang="nl-NL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Regression:</a:t>
                </a:r>
              </a:p>
              <a:p>
                <a:r>
                  <a:rPr lang="nl-NL" sz="20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Mean</a:t>
                </a:r>
                <a:r>
                  <a:rPr lang="nl-NL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nl-NL" sz="20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Squared</a:t>
                </a:r>
                <a:r>
                  <a:rPr lang="nl-NL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Error</a:t>
                </a:r>
              </a:p>
              <a:p>
                <a:endParaRPr lang="nl-NL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</m:t>
                      </m:r>
                    </m:oMath>
                  </m:oMathPara>
                </a14:m>
                <a:endParaRPr lang="nl-NL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nl-NL" sz="20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Classification</a:t>
                </a:r>
                <a:r>
                  <a:rPr lang="nl-NL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</a:t>
                </a:r>
              </a:p>
              <a:p>
                <a:r>
                  <a:rPr lang="nl-NL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Cross-entropy</a:t>
                </a:r>
              </a:p>
            </p:txBody>
          </p:sp>
        </mc:Choice>
        <mc:Fallback xmlns="">
          <p:sp>
            <p:nvSpPr>
              <p:cNvPr id="6" name="Title 1">
                <a:extLst>
                  <a:ext uri="{FF2B5EF4-FFF2-40B4-BE49-F238E27FC236}">
                    <a16:creationId xmlns:a16="http://schemas.microsoft.com/office/drawing/2014/main" id="{33A7A0A2-7634-AE44-8012-CA04F27C3D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6499" y="2857500"/>
                <a:ext cx="8229600" cy="1143000"/>
              </a:xfrm>
              <a:prstGeom prst="rect">
                <a:avLst/>
              </a:prstGeom>
              <a:blipFill>
                <a:blip r:embed="rId2"/>
                <a:stretch>
                  <a:fillRect l="-616" b="-8022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795A0A6-5639-C146-895E-7C220EAAD03B}"/>
                  </a:ext>
                </a:extLst>
              </p:cNvPr>
              <p:cNvSpPr/>
              <p:nvPr/>
            </p:nvSpPr>
            <p:spPr>
              <a:xfrm>
                <a:off x="1476499" y="1917292"/>
                <a:ext cx="5239448" cy="5285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𝐶𝑜𝑠𝑡</m:t>
                    </m:r>
                    <m:r>
                      <a:rPr lang="en-GB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GB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𝑓𝑢𝑛𝑐𝑡𝑖𝑜𝑛</m:t>
                    </m:r>
                    <m:r>
                      <a:rPr lang="en-GB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: </m:t>
                    </m:r>
                    <m:r>
                      <a:rPr lang="en-GB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𝐶</m:t>
                    </m:r>
                    <m:d>
                      <m:dPr>
                        <m:ctrlPr>
                          <a:rPr lang="en-GB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𝑊</m:t>
                        </m:r>
                      </m:e>
                    </m:d>
                    <m:r>
                      <a:rPr lang="en-GB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f>
                      <m:fPr>
                        <m:ctrlPr>
                          <a:rPr lang="en-GB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GB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>
                          <a:rPr lang="en-GB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𝑚</m:t>
                        </m:r>
                      </m:den>
                    </m:f>
                    <m:nary>
                      <m:naryPr>
                        <m:chr m:val="∑"/>
                        <m:ctrlPr>
                          <a:rPr lang="nl-NL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GB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sub>
                      <m:sup>
                        <m:r>
                          <a:rPr lang="en-GB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𝑚</m:t>
                        </m:r>
                      </m:sup>
                      <m:e>
                        <m:r>
                          <a:rPr lang="en-GB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  <m:r>
                          <a:rPr lang="en-GB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(</m:t>
                        </m:r>
                        <m:r>
                          <a:rPr lang="en-GB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𝑓</m:t>
                        </m:r>
                        <m:d>
                          <m:dPr>
                            <m:ctrlPr>
                              <a:rPr lang="en-GB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GB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𝑥</m:t>
                            </m:r>
                            <m:r>
                              <a:rPr lang="en-GB" sz="2000" i="1" baseline="-2500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  <m:r>
                              <a:rPr lang="en-GB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, </m:t>
                            </m:r>
                            <m:r>
                              <a:rPr lang="en-GB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𝑊</m:t>
                            </m:r>
                          </m:e>
                        </m:d>
                        <m:r>
                          <a:rPr lang="en-GB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 </m:t>
                        </m:r>
                        <m:r>
                          <a:rPr lang="en-GB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𝑦𝑖</m:t>
                        </m:r>
                        <m:r>
                          <a:rPr lang="en-GB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nl-NL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endParaRPr lang="en-GB" sz="20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795A0A6-5639-C146-895E-7C220EAAD0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6499" y="1917292"/>
                <a:ext cx="5239448" cy="528543"/>
              </a:xfrm>
              <a:prstGeom prst="rect">
                <a:avLst/>
              </a:prstGeom>
              <a:blipFill>
                <a:blip r:embed="rId3"/>
                <a:stretch>
                  <a:fillRect t="-74419" b="-11860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471372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B7E03E-7763-6443-B4E1-A688EAADE2D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32</a:t>
            </a:fld>
            <a:endParaRPr lang="en-US" dirty="0"/>
          </a:p>
        </p:txBody>
      </p:sp>
      <p:sp>
        <p:nvSpPr>
          <p:cNvPr id="6" name="Frame 5">
            <a:extLst>
              <a:ext uri="{FF2B5EF4-FFF2-40B4-BE49-F238E27FC236}">
                <a16:creationId xmlns:a16="http://schemas.microsoft.com/office/drawing/2014/main" id="{9E918DDE-6E01-1141-8F5A-5484B23DF58F}"/>
              </a:ext>
            </a:extLst>
          </p:cNvPr>
          <p:cNvSpPr/>
          <p:nvPr/>
        </p:nvSpPr>
        <p:spPr>
          <a:xfrm>
            <a:off x="6115792" y="4702629"/>
            <a:ext cx="437408" cy="391885"/>
          </a:xfrm>
          <a:prstGeom prst="fram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AFD5B73-9900-DC4B-8A11-79298A24303D}"/>
              </a:ext>
            </a:extLst>
          </p:cNvPr>
          <p:cNvSpPr/>
          <p:nvPr/>
        </p:nvSpPr>
        <p:spPr>
          <a:xfrm>
            <a:off x="3841672" y="650665"/>
            <a:ext cx="23647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Gradient Descent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F94B1AB-211C-0A4B-8805-0D21363D19FB}"/>
              </a:ext>
            </a:extLst>
          </p:cNvPr>
          <p:cNvSpPr txBox="1"/>
          <p:nvPr/>
        </p:nvSpPr>
        <p:spPr>
          <a:xfrm>
            <a:off x="5296395" y="4590794"/>
            <a:ext cx="11400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W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2462A7B-7248-B24F-8CBE-0C385B3AEF55}"/>
              </a:ext>
            </a:extLst>
          </p:cNvPr>
          <p:cNvGrpSpPr/>
          <p:nvPr/>
        </p:nvGrpSpPr>
        <p:grpSpPr>
          <a:xfrm>
            <a:off x="469076" y="1788804"/>
            <a:ext cx="4827319" cy="4775654"/>
            <a:chOff x="469076" y="1788804"/>
            <a:chExt cx="4827319" cy="4775654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88DEE610-F3F0-974C-AB5D-6925901AC60D}"/>
                </a:ext>
              </a:extLst>
            </p:cNvPr>
            <p:cNvGrpSpPr/>
            <p:nvPr/>
          </p:nvGrpSpPr>
          <p:grpSpPr>
            <a:xfrm>
              <a:off x="469076" y="1788804"/>
              <a:ext cx="4827319" cy="3887602"/>
              <a:chOff x="469076" y="1788804"/>
              <a:chExt cx="4827319" cy="3887602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F7E24540-59E7-4E4B-8992-B7E1BC3143F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r="14988" b="8716"/>
              <a:stretch/>
            </p:blipFill>
            <p:spPr>
              <a:xfrm>
                <a:off x="469076" y="1788804"/>
                <a:ext cx="4827319" cy="3887602"/>
              </a:xfrm>
              <a:prstGeom prst="rect">
                <a:avLst/>
              </a:prstGeom>
            </p:spPr>
          </p:pic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AC92F03A-ECCB-4646-92BB-9C7E9282D774}"/>
                  </a:ext>
                </a:extLst>
              </p:cNvPr>
              <p:cNvCxnSpPr/>
              <p:nvPr/>
            </p:nvCxnSpPr>
            <p:spPr>
              <a:xfrm flipH="1">
                <a:off x="3728852" y="3429000"/>
                <a:ext cx="581891" cy="47798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26A70FCB-04D6-7544-A513-E3569CD1E91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92582" y="3218213"/>
                <a:ext cx="403761" cy="68876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Right Arrow 14">
                <a:extLst>
                  <a:ext uri="{FF2B5EF4-FFF2-40B4-BE49-F238E27FC236}">
                    <a16:creationId xmlns:a16="http://schemas.microsoft.com/office/drawing/2014/main" id="{CE83B64E-B585-0144-A24C-4D70279D689D}"/>
                  </a:ext>
                </a:extLst>
              </p:cNvPr>
              <p:cNvSpPr/>
              <p:nvPr/>
            </p:nvSpPr>
            <p:spPr>
              <a:xfrm>
                <a:off x="3194462" y="3087584"/>
                <a:ext cx="201881" cy="130629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" name="Right Arrow 16">
                <a:extLst>
                  <a:ext uri="{FF2B5EF4-FFF2-40B4-BE49-F238E27FC236}">
                    <a16:creationId xmlns:a16="http://schemas.microsoft.com/office/drawing/2014/main" id="{67B7D93D-61BC-274C-891E-F781D11E2546}"/>
                  </a:ext>
                </a:extLst>
              </p:cNvPr>
              <p:cNvSpPr/>
              <p:nvPr/>
            </p:nvSpPr>
            <p:spPr>
              <a:xfrm flipH="1" flipV="1">
                <a:off x="3918856" y="3087584"/>
                <a:ext cx="201881" cy="130629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33DDA6BA-2FFA-5447-81B1-DDB04DBE82A4}"/>
                    </a:ext>
                  </a:extLst>
                </p:cNvPr>
                <p:cNvSpPr txBox="1"/>
                <p:nvPr/>
              </p:nvSpPr>
              <p:spPr>
                <a:xfrm>
                  <a:off x="2558927" y="5101685"/>
                  <a:ext cx="2547463" cy="146277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  <m:r>
                          <a:rPr lang="en-GB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 </m:t>
                        </m:r>
                        <m:r>
                          <a:rPr lang="en-GB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  <m:r>
                          <a:rPr lang="en-GB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−</m:t>
                        </m:r>
                        <m:r>
                          <m:rPr>
                            <m:sty m:val="p"/>
                          </m:rPr>
                          <a:rPr lang="el-GR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Υ</m:t>
                        </m:r>
                        <m:f>
                          <m:fPr>
                            <m:ctrlPr>
                              <a:rPr lang="en-GB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GB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</m:t>
                            </m:r>
                            <m:d>
                              <m:dPr>
                                <m:ctrlPr>
                                  <a:rPr lang="en-GB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</m:d>
                          </m:num>
                          <m:den>
                            <m:r>
                              <a:rPr lang="en-GB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GB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𝑊</m:t>
                            </m:r>
                          </m:den>
                        </m:f>
                      </m:oMath>
                    </m:oMathPara>
                  </a14:m>
                  <a:endParaRPr lang="en-GB" sz="1600" b="0" dirty="0">
                    <a:ea typeface="Cambria Math" panose="02040503050406030204" pitchFamily="18" charset="0"/>
                  </a:endParaRPr>
                </a:p>
                <a:p>
                  <a:endParaRPr lang="en-GB" sz="1600" dirty="0">
                    <a:ea typeface="Cambria Math" panose="02040503050406030204" pitchFamily="18" charset="0"/>
                  </a:endParaRPr>
                </a:p>
                <a:p>
                  <a:endParaRPr lang="en-GB" sz="1600" b="0" dirty="0">
                    <a:ea typeface="Cambria Math" panose="02040503050406030204" pitchFamily="18" charset="0"/>
                  </a:endParaRPr>
                </a:p>
                <a:p>
                  <a:r>
                    <a:rPr lang="en-GB" sz="1600" b="0" dirty="0">
                      <a:ea typeface="Cambria Math" panose="02040503050406030204" pitchFamily="18" charset="0"/>
                    </a:rPr>
                    <a:t> </a:t>
                  </a:r>
                </a:p>
                <a:p>
                  <a:endParaRPr lang="en-GB" sz="1600" b="0" dirty="0"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33DDA6BA-2FFA-5447-81B1-DDB04DBE82A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8927" y="5101685"/>
                  <a:ext cx="2547463" cy="1462773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A1B811A-743D-4E48-9922-64ADDCD98A75}"/>
              </a:ext>
            </a:extLst>
          </p:cNvPr>
          <p:cNvGrpSpPr/>
          <p:nvPr/>
        </p:nvGrpSpPr>
        <p:grpSpPr>
          <a:xfrm>
            <a:off x="968152" y="2116839"/>
            <a:ext cx="5147640" cy="5171579"/>
            <a:chOff x="620642" y="1389773"/>
            <a:chExt cx="5147640" cy="5171579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6EF4598D-A478-C245-8A0D-E3CFDFAC204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0642" y="1389773"/>
              <a:ext cx="5147640" cy="3704741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58C21661-AD25-464D-8685-89CD4CAEACF3}"/>
                    </a:ext>
                  </a:extLst>
                </p:cNvPr>
                <p:cNvSpPr txBox="1"/>
                <p:nvPr/>
              </p:nvSpPr>
              <p:spPr>
                <a:xfrm>
                  <a:off x="2193471" y="5113392"/>
                  <a:ext cx="1598221" cy="144796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GB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GB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</m:t>
                            </m:r>
                            <m:r>
                              <a:rPr lang="en-GB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GB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𝑊</m:t>
                            </m:r>
                            <m:r>
                              <a:rPr lang="en-GB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a:rPr lang="en-GB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GB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𝑊</m:t>
                            </m:r>
                          </m:den>
                        </m:f>
                        <m:r>
                          <a:rPr lang="en-GB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=0 </m:t>
                        </m:r>
                      </m:oMath>
                    </m:oMathPara>
                  </a14:m>
                  <a:endParaRPr lang="en-GB" sz="2000" b="0" dirty="0">
                    <a:ea typeface="Cambria Math" panose="02040503050406030204" pitchFamily="18" charset="0"/>
                  </a:endParaRPr>
                </a:p>
                <a:p>
                  <a:endParaRPr lang="en-GB" dirty="0">
                    <a:ea typeface="Cambria Math" panose="02040503050406030204" pitchFamily="18" charset="0"/>
                  </a:endParaRPr>
                </a:p>
                <a:p>
                  <a:endParaRPr lang="en-GB" b="0" dirty="0">
                    <a:ea typeface="Cambria Math" panose="02040503050406030204" pitchFamily="18" charset="0"/>
                  </a:endParaRPr>
                </a:p>
                <a:p>
                  <a:r>
                    <a:rPr lang="en-GB" b="0" dirty="0">
                      <a:ea typeface="Cambria Math" panose="02040503050406030204" pitchFamily="18" charset="0"/>
                    </a:rPr>
                    <a:t> </a:t>
                  </a:r>
                </a:p>
                <a:p>
                  <a:endParaRPr lang="en-GB" b="0" dirty="0"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58C21661-AD25-464D-8685-89CD4CAEACF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93471" y="5113392"/>
                  <a:ext cx="1598221" cy="1447960"/>
                </a:xfrm>
                <a:prstGeom prst="rect">
                  <a:avLst/>
                </a:prstGeom>
                <a:blipFill>
                  <a:blip r:embed="rId5"/>
                  <a:stretch>
                    <a:fillRect t="-1739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70671977-E09A-554F-A756-6AF8627B619D}"/>
              </a:ext>
            </a:extLst>
          </p:cNvPr>
          <p:cNvSpPr txBox="1"/>
          <p:nvPr/>
        </p:nvSpPr>
        <p:spPr>
          <a:xfrm>
            <a:off x="6206422" y="2116839"/>
            <a:ext cx="29375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Stochastic Gradient descent </a:t>
            </a:r>
          </a:p>
          <a:p>
            <a:r>
              <a:rPr lang="en-GB" dirty="0"/>
              <a:t>Mini-Batch Gradient descent</a:t>
            </a:r>
          </a:p>
        </p:txBody>
      </p:sp>
    </p:spTree>
    <p:extLst>
      <p:ext uri="{BB962C8B-B14F-4D97-AF65-F5344CB8AC3E}">
        <p14:creationId xmlns:p14="http://schemas.microsoft.com/office/powerpoint/2010/main" val="1227399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8B9EE2-97F6-B542-B226-B36395ED257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6BED38-FE8F-4446-96EE-832F96C002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457200"/>
            <a:ext cx="7620000" cy="59436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3B0C70A-5E04-EA45-82F9-633B12EC7F4B}"/>
              </a:ext>
            </a:extLst>
          </p:cNvPr>
          <p:cNvSpPr/>
          <p:nvPr/>
        </p:nvSpPr>
        <p:spPr>
          <a:xfrm>
            <a:off x="3627916" y="330031"/>
            <a:ext cx="174919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Saddle point</a:t>
            </a:r>
          </a:p>
        </p:txBody>
      </p:sp>
      <p:sp>
        <p:nvSpPr>
          <p:cNvPr id="7" name="Block Arc 6">
            <a:extLst>
              <a:ext uri="{FF2B5EF4-FFF2-40B4-BE49-F238E27FC236}">
                <a16:creationId xmlns:a16="http://schemas.microsoft.com/office/drawing/2014/main" id="{542512CD-3CE0-2644-B286-EF70FEFBB5B3}"/>
              </a:ext>
            </a:extLst>
          </p:cNvPr>
          <p:cNvSpPr/>
          <p:nvPr/>
        </p:nvSpPr>
        <p:spPr>
          <a:xfrm>
            <a:off x="938151" y="3313214"/>
            <a:ext cx="558140" cy="1080655"/>
          </a:xfrm>
          <a:prstGeom prst="blockArc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8" name="Block Arc 7">
            <a:extLst>
              <a:ext uri="{FF2B5EF4-FFF2-40B4-BE49-F238E27FC236}">
                <a16:creationId xmlns:a16="http://schemas.microsoft.com/office/drawing/2014/main" id="{2D5E984A-7A0B-CF4D-8C32-776F0B135A0C}"/>
              </a:ext>
            </a:extLst>
          </p:cNvPr>
          <p:cNvSpPr/>
          <p:nvPr/>
        </p:nvSpPr>
        <p:spPr>
          <a:xfrm rot="10800000">
            <a:off x="203860" y="2772887"/>
            <a:ext cx="558140" cy="1080655"/>
          </a:xfrm>
          <a:prstGeom prst="blockArc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31835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6479F3-E0BE-4747-86BA-419CD1B1284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34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F6EDB1-A50E-498B-B183-583BD8361155}"/>
              </a:ext>
            </a:extLst>
          </p:cNvPr>
          <p:cNvSpPr/>
          <p:nvPr/>
        </p:nvSpPr>
        <p:spPr>
          <a:xfrm>
            <a:off x="3437714" y="891662"/>
            <a:ext cx="2268570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nl-NL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Regularization</a:t>
            </a:r>
            <a:endParaRPr lang="nl-NL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nl-NL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nl-NL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52DF63F-82CE-DD4B-86BA-2B22D6E2F36A}"/>
              </a:ext>
            </a:extLst>
          </p:cNvPr>
          <p:cNvSpPr/>
          <p:nvPr/>
        </p:nvSpPr>
        <p:spPr>
          <a:xfrm>
            <a:off x="1490352" y="1830381"/>
            <a:ext cx="617653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Ridge</a:t>
            </a:r>
            <a: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and</a:t>
            </a:r>
            <a: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  <a:t> Lasso </a:t>
            </a:r>
            <a:r>
              <a:rPr lang="nl-NL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paths</a:t>
            </a:r>
            <a: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  <a:t> (L1 </a:t>
            </a:r>
            <a:r>
              <a:rPr lang="nl-NL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and</a:t>
            </a:r>
            <a: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  <a:t> L2 </a:t>
            </a:r>
            <a:r>
              <a:rPr lang="nl-NL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norms</a:t>
            </a:r>
            <a: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r>
              <a:rPr lang="nl-NL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Early</a:t>
            </a:r>
            <a: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  <a:t> stopping</a:t>
            </a:r>
          </a:p>
          <a:p>
            <a: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  <a:t>Drop-out</a:t>
            </a:r>
          </a:p>
          <a:p>
            <a: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  <a:t>Batch </a:t>
            </a:r>
            <a:r>
              <a:rPr lang="nl-NL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normalization</a:t>
            </a:r>
            <a: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110334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2459477" y="687732"/>
            <a:ext cx="707843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Convolutional neural networks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D51B086-F4D1-AA44-BAE1-9FD7137AAE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4450" y="1210952"/>
            <a:ext cx="1991894" cy="16827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A9F5A6D-68F6-CB4E-A4EB-F82DDAB6D4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3355" y="1740428"/>
            <a:ext cx="976252" cy="52322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53AD2B8-8E39-814E-91EA-A5A200B18FEA}"/>
              </a:ext>
            </a:extLst>
          </p:cNvPr>
          <p:cNvSpPr/>
          <p:nvPr/>
        </p:nvSpPr>
        <p:spPr>
          <a:xfrm>
            <a:off x="4208793" y="1210952"/>
            <a:ext cx="45719" cy="168275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7A2911D9-DA9E-0D44-B085-7BBBCC733512}"/>
              </a:ext>
            </a:extLst>
          </p:cNvPr>
          <p:cNvSpPr/>
          <p:nvPr/>
        </p:nvSpPr>
        <p:spPr>
          <a:xfrm>
            <a:off x="3551086" y="1799590"/>
            <a:ext cx="445477" cy="404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852D58A5-DBC6-D948-ADC6-086208ECD1F5}"/>
              </a:ext>
            </a:extLst>
          </p:cNvPr>
          <p:cNvSpPr/>
          <p:nvPr/>
        </p:nvSpPr>
        <p:spPr>
          <a:xfrm>
            <a:off x="4497666" y="1806623"/>
            <a:ext cx="445477" cy="404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FD231BF9-8A73-8F4F-A508-FE9F0D3F3918}"/>
              </a:ext>
            </a:extLst>
          </p:cNvPr>
          <p:cNvGrpSpPr/>
          <p:nvPr/>
        </p:nvGrpSpPr>
        <p:grpSpPr>
          <a:xfrm>
            <a:off x="223765" y="2609686"/>
            <a:ext cx="8696470" cy="4294418"/>
            <a:chOff x="223765" y="2506307"/>
            <a:chExt cx="8696470" cy="4294418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71D6078C-EF31-4448-95E3-15303B6D948D}"/>
                </a:ext>
              </a:extLst>
            </p:cNvPr>
            <p:cNvGrpSpPr/>
            <p:nvPr/>
          </p:nvGrpSpPr>
          <p:grpSpPr>
            <a:xfrm>
              <a:off x="223765" y="2506307"/>
              <a:ext cx="8696470" cy="4294418"/>
              <a:chOff x="105454" y="1972526"/>
              <a:chExt cx="8696470" cy="4294418"/>
            </a:xfrm>
          </p:grpSpPr>
          <p:pic>
            <p:nvPicPr>
              <p:cNvPr id="10" name="Picture 4" descr="Related image"/>
              <p:cNvPicPr>
                <a:picLocks noChangeAspect="1" noChangeArrowheads="1" noCrop="1"/>
              </p:cNvPicPr>
              <p:nvPr/>
            </p:nvPicPr>
            <p:blipFill>
              <a:blip r:embed="rId4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02219" y="3146423"/>
                <a:ext cx="1906574" cy="216722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0D148330-C01C-3247-824F-1CE48630BB4D}"/>
                  </a:ext>
                </a:extLst>
              </p:cNvPr>
              <p:cNvGrpSpPr/>
              <p:nvPr/>
            </p:nvGrpSpPr>
            <p:grpSpPr>
              <a:xfrm>
                <a:off x="105454" y="1972526"/>
                <a:ext cx="1428750" cy="3187380"/>
                <a:chOff x="140605" y="1487034"/>
                <a:chExt cx="1905000" cy="4249840"/>
              </a:xfrm>
            </p:grpSpPr>
            <p:pic>
              <p:nvPicPr>
                <p:cNvPr id="2" name="Picture 1">
                  <a:extLst>
                    <a:ext uri="{FF2B5EF4-FFF2-40B4-BE49-F238E27FC236}">
                      <a16:creationId xmlns:a16="http://schemas.microsoft.com/office/drawing/2014/main" id="{382E7659-3DD2-C04D-B48C-C6A35E041E0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31007" t="16619" r="23335" b="15198"/>
                <a:stretch/>
              </p:blipFill>
              <p:spPr>
                <a:xfrm>
                  <a:off x="266096" y="1487034"/>
                  <a:ext cx="1779509" cy="1898142"/>
                </a:xfrm>
                <a:prstGeom prst="rect">
                  <a:avLst/>
                </a:prstGeom>
              </p:spPr>
            </p:pic>
            <p:pic>
              <p:nvPicPr>
                <p:cNvPr id="3" name="Picture 2">
                  <a:extLst>
                    <a:ext uri="{FF2B5EF4-FFF2-40B4-BE49-F238E27FC236}">
                      <a16:creationId xmlns:a16="http://schemas.microsoft.com/office/drawing/2014/main" id="{729D2776-58CE-3A4D-8E0B-BCEF15BA417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40605" y="4314474"/>
                  <a:ext cx="1905000" cy="1422400"/>
                </a:xfrm>
                <a:prstGeom prst="rect">
                  <a:avLst/>
                </a:prstGeom>
              </p:spPr>
            </p:pic>
            <p:sp>
              <p:nvSpPr>
                <p:cNvPr id="4" name="Down Arrow 3">
                  <a:extLst>
                    <a:ext uri="{FF2B5EF4-FFF2-40B4-BE49-F238E27FC236}">
                      <a16:creationId xmlns:a16="http://schemas.microsoft.com/office/drawing/2014/main" id="{4E617346-F194-9546-AF66-7009D13D0984}"/>
                    </a:ext>
                  </a:extLst>
                </p:cNvPr>
                <p:cNvSpPr/>
                <p:nvPr/>
              </p:nvSpPr>
              <p:spPr>
                <a:xfrm>
                  <a:off x="832757" y="3385176"/>
                  <a:ext cx="360049" cy="843924"/>
                </a:xfrm>
                <a:prstGeom prst="downArrow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050"/>
                </a:p>
              </p:txBody>
            </p:sp>
          </p:grp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A397607-3211-BA48-9842-C63F98199A33}"/>
                  </a:ext>
                </a:extLst>
              </p:cNvPr>
              <p:cNvSpPr txBox="1"/>
              <p:nvPr/>
            </p:nvSpPr>
            <p:spPr>
              <a:xfrm>
                <a:off x="2125683" y="5959167"/>
                <a:ext cx="467442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 err="1"/>
                  <a:t>R_script</a:t>
                </a:r>
                <a:r>
                  <a:rPr lang="en-GB" dirty="0"/>
                  <a:t>/</a:t>
                </a:r>
                <a:r>
                  <a:rPr lang="en-GB" dirty="0" err="1"/>
                  <a:t>convolution_filter</a:t>
                </a:r>
                <a:r>
                  <a:rPr lang="en-GB" dirty="0"/>
                  <a:t>/</a:t>
                </a:r>
                <a:r>
                  <a:rPr lang="en-GB" dirty="0" err="1"/>
                  <a:t>convolution_illusrated</a:t>
                </a:r>
                <a:endParaRPr lang="en-GB" dirty="0"/>
              </a:p>
            </p:txBody>
          </p:sp>
          <p:pic>
            <p:nvPicPr>
              <p:cNvPr id="17" name="Picture 8" descr="C:\0_Profession\PostDoc\2019\projects\presentations\CCSS\pics\9_cnn03.png">
                <a:extLst>
                  <a:ext uri="{FF2B5EF4-FFF2-40B4-BE49-F238E27FC236}">
                    <a16:creationId xmlns:a16="http://schemas.microsoft.com/office/drawing/2014/main" id="{0E7E5266-83BC-214F-AA00-BC6061D1783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284" t="3016" r="19527"/>
              <a:stretch/>
            </p:blipFill>
            <p:spPr bwMode="auto">
              <a:xfrm>
                <a:off x="5416892" y="4230033"/>
                <a:ext cx="3385032" cy="134662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4F85DAC-540C-184C-9848-15C31BA50ABD}"/>
                  </a:ext>
                </a:extLst>
              </p:cNvPr>
              <p:cNvSpPr txBox="1"/>
              <p:nvPr/>
            </p:nvSpPr>
            <p:spPr>
              <a:xfrm>
                <a:off x="894605" y="3426031"/>
                <a:ext cx="142875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Convolutional filter</a:t>
                </a:r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90325D60-BE4E-534E-873E-C6849124F310}"/>
                </a:ext>
              </a:extLst>
            </p:cNvPr>
            <p:cNvGrpSpPr/>
            <p:nvPr/>
          </p:nvGrpSpPr>
          <p:grpSpPr>
            <a:xfrm>
              <a:off x="3182587" y="2802577"/>
              <a:ext cx="2268366" cy="2495434"/>
              <a:chOff x="3182587" y="2802577"/>
              <a:chExt cx="2268366" cy="2495434"/>
            </a:xfrm>
          </p:grpSpPr>
          <p:pic>
            <p:nvPicPr>
              <p:cNvPr id="18" name="Picture 4" descr="Related image">
                <a:extLst>
                  <a:ext uri="{FF2B5EF4-FFF2-40B4-BE49-F238E27FC236}">
                    <a16:creationId xmlns:a16="http://schemas.microsoft.com/office/drawing/2014/main" id="{5B0816A5-F1B9-0747-8837-7930A828DC28}"/>
                  </a:ext>
                </a:extLst>
              </p:cNvPr>
              <p:cNvPicPr>
                <a:picLocks noChangeAspect="1" noChangeArrowheads="1" noCrop="1"/>
              </p:cNvPicPr>
              <p:nvPr/>
            </p:nvPicPr>
            <p:blipFill>
              <a:blip r:embed="rId4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44379" y="3130790"/>
                <a:ext cx="1906574" cy="216722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649F718-7AF7-5F47-9E91-C8DF82930239}"/>
                  </a:ext>
                </a:extLst>
              </p:cNvPr>
              <p:cNvSpPr txBox="1"/>
              <p:nvPr/>
            </p:nvSpPr>
            <p:spPr>
              <a:xfrm>
                <a:off x="3299607" y="3218110"/>
                <a:ext cx="474217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3200" b="1" dirty="0"/>
                  <a:t>+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64BE6F2-E0A5-6B4D-A4CD-EF65DBD125A8}"/>
                  </a:ext>
                </a:extLst>
              </p:cNvPr>
              <p:cNvSpPr txBox="1"/>
              <p:nvPr/>
            </p:nvSpPr>
            <p:spPr>
              <a:xfrm>
                <a:off x="3182587" y="2802577"/>
                <a:ext cx="59123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b</a:t>
                </a:r>
              </a:p>
            </p:txBody>
          </p:sp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A6106A57-9923-A849-B8B7-226A6BE9401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33570" y="3058787"/>
                <a:ext cx="144635" cy="23104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829503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052F8F-81F9-BE42-B571-6028D1D12D6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4C3D08-E1B5-A146-917C-A8E4913440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4441" y="2376869"/>
            <a:ext cx="4941125" cy="29549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BB0D205-67FE-2A4F-A55D-DC404BCA7E9D}"/>
              </a:ext>
            </a:extLst>
          </p:cNvPr>
          <p:cNvSpPr/>
          <p:nvPr/>
        </p:nvSpPr>
        <p:spPr>
          <a:xfrm>
            <a:off x="3957088" y="891662"/>
            <a:ext cx="122982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nl-NL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ResNet</a:t>
            </a:r>
            <a:endParaRPr lang="nl-NL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983230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3AD74D-DE14-CD46-8A03-CD5A6B21553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37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5B04EB4-8B17-3140-997F-1E29D94B947A}"/>
              </a:ext>
            </a:extLst>
          </p:cNvPr>
          <p:cNvSpPr/>
          <p:nvPr/>
        </p:nvSpPr>
        <p:spPr>
          <a:xfrm>
            <a:off x="2897672" y="375306"/>
            <a:ext cx="289534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nl-NL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Variants</a:t>
            </a:r>
            <a:r>
              <a:rPr lang="nl-NL" sz="2800" dirty="0">
                <a:latin typeface="Calibri" panose="020F0502020204030204" pitchFamily="34" charset="0"/>
                <a:cs typeface="Calibri" panose="020F0502020204030204" pitchFamily="34" charset="0"/>
              </a:rPr>
              <a:t> of </a:t>
            </a:r>
            <a:r>
              <a:rPr lang="nl-NL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ResNet</a:t>
            </a:r>
            <a:endParaRPr lang="nl-NL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5D5D21-3155-4141-A5F0-FDFC385235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54275"/>
            <a:ext cx="889000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79391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14B6BE-D223-2F43-BEED-311D9B5367C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38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7B82F94-E5F8-9940-B017-A5DE64BD6007}"/>
              </a:ext>
            </a:extLst>
          </p:cNvPr>
          <p:cNvSpPr/>
          <p:nvPr/>
        </p:nvSpPr>
        <p:spPr>
          <a:xfrm>
            <a:off x="808009" y="891662"/>
            <a:ext cx="752802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nl-NL" sz="2800" dirty="0">
                <a:latin typeface="Calibri" panose="020F0502020204030204" pitchFamily="34" charset="0"/>
                <a:cs typeface="Calibri" panose="020F0502020204030204" pitchFamily="34" charset="0"/>
              </a:rPr>
              <a:t>NO</a:t>
            </a:r>
            <a:r>
              <a:rPr lang="nl-NL" sz="28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nl-NL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mapping</a:t>
            </a:r>
            <a:r>
              <a:rPr lang="nl-NL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using</a:t>
            </a:r>
            <a:r>
              <a:rPr lang="nl-NL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concatenated</a:t>
            </a:r>
            <a:r>
              <a:rPr lang="nl-NL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neural</a:t>
            </a:r>
            <a:r>
              <a:rPr lang="nl-NL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networks</a:t>
            </a:r>
            <a:endParaRPr lang="nl-NL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D131A2-4F3A-B848-AB5E-A9094571DE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232" y="3310988"/>
            <a:ext cx="2856406" cy="17082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D44C3E5-3228-304D-BD2F-FD8C7D1713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9417" y="3635793"/>
            <a:ext cx="1637592" cy="138343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72F794F-4E57-8343-B19C-E502E1052A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7245" y="1785751"/>
            <a:ext cx="2458406" cy="12926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F981F90-CA67-B545-BC07-F11DF3ECE3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3388" y="1452414"/>
            <a:ext cx="1637593" cy="91705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1902879-EA83-6F43-AD08-82334C1FBE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3364" y="1336313"/>
            <a:ext cx="1033153" cy="103315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F191C5C-D242-3D4E-B5F2-87CA058827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21137" y="2432074"/>
            <a:ext cx="1763792" cy="99692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0A773E3-27B0-6444-AFE7-6D518971D49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70369" y="2419473"/>
            <a:ext cx="1365662" cy="1024247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5DF369B-096A-8244-A17A-006B85B74D7E}"/>
              </a:ext>
            </a:extLst>
          </p:cNvPr>
          <p:cNvCxnSpPr>
            <a:stCxn id="6" idx="2"/>
          </p:cNvCxnSpPr>
          <p:nvPr/>
        </p:nvCxnSpPr>
        <p:spPr>
          <a:xfrm>
            <a:off x="2324435" y="5019231"/>
            <a:ext cx="2414226" cy="7165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11FB223-A81D-ED46-9EAE-69DE7671A143}"/>
              </a:ext>
            </a:extLst>
          </p:cNvPr>
          <p:cNvCxnSpPr>
            <a:stCxn id="7" idx="2"/>
          </p:cNvCxnSpPr>
          <p:nvPr/>
        </p:nvCxnSpPr>
        <p:spPr>
          <a:xfrm flipH="1">
            <a:off x="4738661" y="5019231"/>
            <a:ext cx="2289552" cy="7165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D4A3D7AC-2FD0-0941-BA9B-A91FC9AF6D15}"/>
              </a:ext>
            </a:extLst>
          </p:cNvPr>
          <p:cNvSpPr txBox="1"/>
          <p:nvPr/>
        </p:nvSpPr>
        <p:spPr>
          <a:xfrm>
            <a:off x="4109870" y="5738288"/>
            <a:ext cx="14715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concatenated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D9EF2DF-9390-DA49-8A33-96C85D6C4D46}"/>
              </a:ext>
            </a:extLst>
          </p:cNvPr>
          <p:cNvSpPr txBox="1"/>
          <p:nvPr/>
        </p:nvSpPr>
        <p:spPr>
          <a:xfrm>
            <a:off x="4418788" y="6080590"/>
            <a:ext cx="7946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Dense  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DA74DBC-411D-2348-89BA-DFDBA7396674}"/>
              </a:ext>
            </a:extLst>
          </p:cNvPr>
          <p:cNvCxnSpPr/>
          <p:nvPr/>
        </p:nvCxnSpPr>
        <p:spPr>
          <a:xfrm>
            <a:off x="4738661" y="5966338"/>
            <a:ext cx="0" cy="1969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EDA7674-CF7E-5247-9E04-5DC6ACF1B6D5}"/>
              </a:ext>
            </a:extLst>
          </p:cNvPr>
          <p:cNvCxnSpPr/>
          <p:nvPr/>
        </p:nvCxnSpPr>
        <p:spPr>
          <a:xfrm>
            <a:off x="4749370" y="6341956"/>
            <a:ext cx="0" cy="1969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08AC9145-67AE-B342-910C-E4FB9B89E9A9}"/>
              </a:ext>
            </a:extLst>
          </p:cNvPr>
          <p:cNvSpPr txBox="1"/>
          <p:nvPr/>
        </p:nvSpPr>
        <p:spPr>
          <a:xfrm>
            <a:off x="4298868" y="6538912"/>
            <a:ext cx="12825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prediction</a:t>
            </a:r>
          </a:p>
        </p:txBody>
      </p:sp>
      <p:sp>
        <p:nvSpPr>
          <p:cNvPr id="25" name="Left Arrow 24">
            <a:extLst>
              <a:ext uri="{FF2B5EF4-FFF2-40B4-BE49-F238E27FC236}">
                <a16:creationId xmlns:a16="http://schemas.microsoft.com/office/drawing/2014/main" id="{E0511E7B-26D9-7349-9CAE-F08164E17310}"/>
              </a:ext>
            </a:extLst>
          </p:cNvPr>
          <p:cNvSpPr/>
          <p:nvPr/>
        </p:nvSpPr>
        <p:spPr>
          <a:xfrm>
            <a:off x="3467673" y="1573685"/>
            <a:ext cx="1176846" cy="716551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Emission-related  </a:t>
            </a:r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596C16DB-D013-A044-A050-B5D2344D26CB}"/>
              </a:ext>
            </a:extLst>
          </p:cNvPr>
          <p:cNvSpPr/>
          <p:nvPr/>
        </p:nvSpPr>
        <p:spPr>
          <a:xfrm>
            <a:off x="4346416" y="2671949"/>
            <a:ext cx="1365662" cy="8360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Background </a:t>
            </a:r>
          </a:p>
        </p:txBody>
      </p:sp>
    </p:spTree>
    <p:extLst>
      <p:ext uri="{BB962C8B-B14F-4D97-AF65-F5344CB8AC3E}">
        <p14:creationId xmlns:p14="http://schemas.microsoft.com/office/powerpoint/2010/main" val="378857217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6F4D69-D8E3-224F-A083-01F3FA507A2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39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3472CE-164A-D240-9D34-978B684A01C9}"/>
              </a:ext>
            </a:extLst>
          </p:cNvPr>
          <p:cNvSpPr txBox="1"/>
          <p:nvPr/>
        </p:nvSpPr>
        <p:spPr>
          <a:xfrm>
            <a:off x="496196" y="985653"/>
            <a:ext cx="815160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Hands-on 2 (2)</a:t>
            </a:r>
          </a:p>
          <a:p>
            <a:pPr algn="ctr"/>
            <a:endParaRPr lang="en-GB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GB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Kaggle notebook</a:t>
            </a:r>
          </a:p>
          <a:p>
            <a:r>
              <a:rPr lang="en-GB" sz="2000" dirty="0">
                <a:hlinkClick r:id="rId2"/>
              </a:rPr>
              <a:t>https://www.kaggle.com/menglugeo/gap-mixed</a:t>
            </a:r>
            <a:endParaRPr lang="en-GB" sz="2000" dirty="0"/>
          </a:p>
          <a:p>
            <a:endParaRPr lang="en-GB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Python/</a:t>
            </a:r>
            <a:r>
              <a:rPr lang="en-GB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deep_learning</a:t>
            </a: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/CNN</a:t>
            </a:r>
          </a:p>
          <a:p>
            <a:endParaRPr lang="en-GB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80631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">
            <a:extLst>
              <a:ext uri="{FF2B5EF4-FFF2-40B4-BE49-F238E27FC236}">
                <a16:creationId xmlns:a16="http://schemas.microsoft.com/office/drawing/2014/main" id="{156EAAF2-7384-4D0D-8364-6819C7DA89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443" y="1715212"/>
            <a:ext cx="2552351" cy="29666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2771" y="765112"/>
            <a:ext cx="4488149" cy="583574"/>
          </a:xfrm>
        </p:spPr>
        <p:txBody>
          <a:bodyPr>
            <a:normAutofit/>
          </a:bodyPr>
          <a:lstStyle/>
          <a:p>
            <a:r>
              <a:rPr lang="nl-NL" sz="2400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NO</a:t>
            </a:r>
            <a:r>
              <a:rPr lang="nl-NL" sz="2400" baseline="-25000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2</a:t>
            </a:r>
            <a:r>
              <a:rPr lang="nl-NL" sz="2400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lang="nl-NL" sz="2400" dirty="0" err="1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mapping</a:t>
            </a:r>
            <a:r>
              <a:rPr lang="nl-NL" sz="2400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(&lt;100 m)   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111283" y="3060035"/>
            <a:ext cx="304800" cy="25391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050" dirty="0"/>
              <a:t> 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13C611B-1BE0-0F42-B8E5-6AE5054AF5F5}"/>
              </a:ext>
            </a:extLst>
          </p:cNvPr>
          <p:cNvGrpSpPr/>
          <p:nvPr/>
        </p:nvGrpSpPr>
        <p:grpSpPr>
          <a:xfrm>
            <a:off x="2120921" y="4053194"/>
            <a:ext cx="1115484" cy="689077"/>
            <a:chOff x="2051010" y="3336262"/>
            <a:chExt cx="1487312" cy="918768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FF3A96D-9ADE-4253-89A2-51BA8461DF71}"/>
                </a:ext>
              </a:extLst>
            </p:cNvPr>
            <p:cNvSpPr txBox="1"/>
            <p:nvPr/>
          </p:nvSpPr>
          <p:spPr>
            <a:xfrm>
              <a:off x="2051010" y="3336262"/>
              <a:ext cx="1200189" cy="338554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050" dirty="0">
                  <a:solidFill>
                    <a:srgbClr val="FF0000"/>
                  </a:solidFill>
                </a:rPr>
                <a:t>RURAL</a:t>
              </a:r>
              <a:endParaRPr lang="nl-NL" sz="1050" dirty="0">
                <a:solidFill>
                  <a:srgbClr val="FF0000"/>
                </a:solidFill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C8D99DB-0226-4550-B4F8-59EA7BDB1982}"/>
                </a:ext>
              </a:extLst>
            </p:cNvPr>
            <p:cNvSpPr txBox="1"/>
            <p:nvPr/>
          </p:nvSpPr>
          <p:spPr>
            <a:xfrm>
              <a:off x="2077625" y="3916476"/>
              <a:ext cx="1460697" cy="338554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050" dirty="0">
                  <a:solidFill>
                    <a:srgbClr val="00B050"/>
                  </a:solidFill>
                </a:rPr>
                <a:t>INDUSTRY</a:t>
              </a:r>
              <a:endParaRPr lang="nl-NL" sz="1050" dirty="0">
                <a:solidFill>
                  <a:srgbClr val="00B050"/>
                </a:solidFill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E85D39C-1C58-498C-A0FA-F1626D2C53EA}"/>
                </a:ext>
              </a:extLst>
            </p:cNvPr>
            <p:cNvSpPr txBox="1"/>
            <p:nvPr/>
          </p:nvSpPr>
          <p:spPr>
            <a:xfrm>
              <a:off x="2400143" y="3631125"/>
              <a:ext cx="1028698" cy="338554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050" dirty="0">
                  <a:solidFill>
                    <a:srgbClr val="0000FF"/>
                  </a:solidFill>
                </a:rPr>
                <a:t>TRAFFIC</a:t>
              </a:r>
              <a:endParaRPr lang="nl-NL" sz="1050" dirty="0">
                <a:solidFill>
                  <a:srgbClr val="0000FF"/>
                </a:solidFill>
              </a:endParaRP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BCAA706D-E40C-4EF2-A876-14E70049769C}"/>
              </a:ext>
            </a:extLst>
          </p:cNvPr>
          <p:cNvSpPr/>
          <p:nvPr/>
        </p:nvSpPr>
        <p:spPr>
          <a:xfrm>
            <a:off x="103542" y="4725795"/>
            <a:ext cx="262498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Ground stations for NO</a:t>
            </a:r>
            <a:r>
              <a:rPr lang="en-US" sz="1050" baseline="-25000" dirty="0"/>
              <a:t>2</a:t>
            </a:r>
            <a:r>
              <a:rPr lang="en-US" sz="1050" dirty="0"/>
              <a:t> monitoring</a:t>
            </a:r>
          </a:p>
        </p:txBody>
      </p:sp>
      <p:sp>
        <p:nvSpPr>
          <p:cNvPr id="3" name="Right Arrow 2">
            <a:extLst>
              <a:ext uri="{FF2B5EF4-FFF2-40B4-BE49-F238E27FC236}">
                <a16:creationId xmlns:a16="http://schemas.microsoft.com/office/drawing/2014/main" id="{6FEFC116-1ADC-774F-8428-8633DD9EC7AA}"/>
              </a:ext>
            </a:extLst>
          </p:cNvPr>
          <p:cNvSpPr/>
          <p:nvPr/>
        </p:nvSpPr>
        <p:spPr>
          <a:xfrm>
            <a:off x="3165231" y="3413060"/>
            <a:ext cx="778119" cy="44453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3D6C40B-08AE-854F-9D6A-CE4B2CE42479}"/>
              </a:ext>
            </a:extLst>
          </p:cNvPr>
          <p:cNvGrpSpPr/>
          <p:nvPr/>
        </p:nvGrpSpPr>
        <p:grpSpPr>
          <a:xfrm>
            <a:off x="4139686" y="1695837"/>
            <a:ext cx="4949040" cy="4319156"/>
            <a:chOff x="5519581" y="1118115"/>
            <a:chExt cx="6598720" cy="5758875"/>
          </a:xfrm>
        </p:grpSpPr>
        <p:sp>
          <p:nvSpPr>
            <p:cNvPr id="8" name="TextBox 7"/>
            <p:cNvSpPr txBox="1"/>
            <p:nvPr/>
          </p:nvSpPr>
          <p:spPr>
            <a:xfrm>
              <a:off x="10713972" y="5654133"/>
              <a:ext cx="1355075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700" dirty="0"/>
                <a:t>Hour</a:t>
              </a:r>
              <a:endParaRPr lang="nl-NL" sz="2700" dirty="0"/>
            </a:p>
          </p:txBody>
        </p:sp>
        <p:cxnSp>
          <p:nvCxnSpPr>
            <p:cNvPr id="17" name="Straight Connector 16"/>
            <p:cNvCxnSpPr/>
            <p:nvPr/>
          </p:nvCxnSpPr>
          <p:spPr>
            <a:xfrm>
              <a:off x="7327140" y="6509198"/>
              <a:ext cx="0" cy="1508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8365824" y="6509198"/>
              <a:ext cx="0" cy="1508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3DB0FB73-42B6-A140-B323-95C2DDC96D96}"/>
                </a:ext>
              </a:extLst>
            </p:cNvPr>
            <p:cNvGrpSpPr/>
            <p:nvPr/>
          </p:nvGrpSpPr>
          <p:grpSpPr>
            <a:xfrm>
              <a:off x="5519581" y="1118115"/>
              <a:ext cx="6598720" cy="5758875"/>
              <a:chOff x="5519581" y="1118115"/>
              <a:chExt cx="6598720" cy="5758875"/>
            </a:xfrm>
          </p:grpSpPr>
          <p:sp>
            <p:nvSpPr>
              <p:cNvPr id="30" name="TextBox 29"/>
              <p:cNvSpPr txBox="1"/>
              <p:nvPr/>
            </p:nvSpPr>
            <p:spPr>
              <a:xfrm>
                <a:off x="7010068" y="6322993"/>
                <a:ext cx="446464" cy="553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100" dirty="0"/>
                  <a:t>0</a:t>
                </a:r>
                <a:endParaRPr lang="nl-NL" sz="2100" dirty="0"/>
              </a:p>
            </p:txBody>
          </p: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6F27B3FE-4784-7941-9B26-338F8D6064D4}"/>
                  </a:ext>
                </a:extLst>
              </p:cNvPr>
              <p:cNvGrpSpPr/>
              <p:nvPr/>
            </p:nvGrpSpPr>
            <p:grpSpPr>
              <a:xfrm>
                <a:off x="5519581" y="1118115"/>
                <a:ext cx="6598720" cy="5758875"/>
                <a:chOff x="5519581" y="1118115"/>
                <a:chExt cx="6598720" cy="5758875"/>
              </a:xfrm>
            </p:grpSpPr>
            <p:cxnSp>
              <p:nvCxnSpPr>
                <p:cNvPr id="10" name="Straight Connector 9"/>
                <p:cNvCxnSpPr/>
                <p:nvPr/>
              </p:nvCxnSpPr>
              <p:spPr>
                <a:xfrm>
                  <a:off x="7318517" y="6588823"/>
                  <a:ext cx="1050743" cy="2977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2" name="TextBox 31"/>
                <p:cNvSpPr txBox="1"/>
                <p:nvPr/>
              </p:nvSpPr>
              <p:spPr>
                <a:xfrm>
                  <a:off x="8369260" y="6322993"/>
                  <a:ext cx="1713141" cy="553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100" dirty="0"/>
                    <a:t>5km</a:t>
                  </a:r>
                  <a:endParaRPr lang="nl-NL" sz="2100" dirty="0"/>
                </a:p>
              </p:txBody>
            </p:sp>
            <p:grpSp>
              <p:nvGrpSpPr>
                <p:cNvPr id="9" name="Group 8">
                  <a:extLst>
                    <a:ext uri="{FF2B5EF4-FFF2-40B4-BE49-F238E27FC236}">
                      <a16:creationId xmlns:a16="http://schemas.microsoft.com/office/drawing/2014/main" id="{3220D4DD-DA95-EF4F-9B04-435607D90CA7}"/>
                    </a:ext>
                  </a:extLst>
                </p:cNvPr>
                <p:cNvGrpSpPr/>
                <p:nvPr/>
              </p:nvGrpSpPr>
              <p:grpSpPr>
                <a:xfrm>
                  <a:off x="5519581" y="1118115"/>
                  <a:ext cx="6598720" cy="5195107"/>
                  <a:chOff x="5519581" y="1118115"/>
                  <a:chExt cx="6598720" cy="5195107"/>
                </a:xfrm>
              </p:grpSpPr>
              <p:pic>
                <p:nvPicPr>
                  <p:cNvPr id="3074" name="Picture 2" descr="D:\Soena001\surfdrive\GGHDC\docs\presentaties\EGU2017\NO2januari-weekdays.gif"/>
                  <p:cNvPicPr>
                    <a:picLocks noChangeAspect="1" noChangeArrowheads="1" noCrop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5519581" y="1118115"/>
                    <a:ext cx="5195107" cy="5195107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grpSp>
                <p:nvGrpSpPr>
                  <p:cNvPr id="6" name="Group 5"/>
                  <p:cNvGrpSpPr/>
                  <p:nvPr/>
                </p:nvGrpSpPr>
                <p:grpSpPr>
                  <a:xfrm>
                    <a:off x="10856695" y="1297227"/>
                    <a:ext cx="1261606" cy="3865584"/>
                    <a:chOff x="1789473" y="1468479"/>
                    <a:chExt cx="1261606" cy="3865584"/>
                  </a:xfrm>
                </p:grpSpPr>
                <p:pic>
                  <p:nvPicPr>
                    <p:cNvPr id="29" name="Picture 2"/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9994" t="6247" r="50215" b="5501"/>
                    <a:stretch/>
                  </p:blipFill>
                  <p:spPr bwMode="auto">
                    <a:xfrm>
                      <a:off x="1789473" y="2084442"/>
                      <a:ext cx="502815" cy="2959509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</p:pic>
                <p:pic>
                  <p:nvPicPr>
                    <p:cNvPr id="3076" name="Picture 4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7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 rot="5400000">
                      <a:off x="2526642" y="1312003"/>
                      <a:ext cx="367962" cy="680913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</p:pic>
                <p:sp>
                  <p:nvSpPr>
                    <p:cNvPr id="12" name="TextBox 11"/>
                    <p:cNvSpPr txBox="1"/>
                    <p:nvPr/>
                  </p:nvSpPr>
                  <p:spPr>
                    <a:xfrm>
                      <a:off x="2354847" y="4780066"/>
                      <a:ext cx="571966" cy="55399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2100" dirty="0"/>
                        <a:t>0</a:t>
                      </a:r>
                      <a:endParaRPr lang="nl-NL" sz="2100" dirty="0"/>
                    </a:p>
                  </p:txBody>
                </p:sp>
                <p:sp>
                  <p:nvSpPr>
                    <p:cNvPr id="13" name="TextBox 12"/>
                    <p:cNvSpPr txBox="1"/>
                    <p:nvPr/>
                  </p:nvSpPr>
                  <p:spPr>
                    <a:xfrm>
                      <a:off x="2358143" y="1822830"/>
                      <a:ext cx="571966" cy="98488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2100" dirty="0"/>
                        <a:t>60</a:t>
                      </a:r>
                      <a:endParaRPr lang="nl-NL" sz="2100" dirty="0"/>
                    </a:p>
                  </p:txBody>
                </p:sp>
                <p:sp>
                  <p:nvSpPr>
                    <p:cNvPr id="14" name="TextBox 13"/>
                    <p:cNvSpPr txBox="1"/>
                    <p:nvPr/>
                  </p:nvSpPr>
                  <p:spPr>
                    <a:xfrm>
                      <a:off x="2354847" y="3316275"/>
                      <a:ext cx="571966" cy="98488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2100" dirty="0"/>
                        <a:t>30</a:t>
                      </a:r>
                      <a:endParaRPr lang="nl-NL" sz="2100" dirty="0"/>
                    </a:p>
                  </p:txBody>
                </p:sp>
                <p:cxnSp>
                  <p:nvCxnSpPr>
                    <p:cNvPr id="4" name="Straight Connector 3"/>
                    <p:cNvCxnSpPr/>
                    <p:nvPr/>
                  </p:nvCxnSpPr>
                  <p:spPr>
                    <a:xfrm flipH="1">
                      <a:off x="2259286" y="2108004"/>
                      <a:ext cx="144000" cy="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8" name="Straight Connector 17"/>
                    <p:cNvCxnSpPr/>
                    <p:nvPr/>
                  </p:nvCxnSpPr>
                  <p:spPr>
                    <a:xfrm flipH="1">
                      <a:off x="2259286" y="3578998"/>
                      <a:ext cx="144000" cy="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9" name="Straight Connector 18"/>
                    <p:cNvCxnSpPr/>
                    <p:nvPr/>
                  </p:nvCxnSpPr>
                  <p:spPr>
                    <a:xfrm flipH="1">
                      <a:off x="2259286" y="5019635"/>
                      <a:ext cx="144000" cy="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6247F114-04EE-0D41-9D0E-387DDF1BA5C7}"/>
                      </a:ext>
                    </a:extLst>
                  </p:cNvPr>
                  <p:cNvSpPr txBox="1"/>
                  <p:nvPr/>
                </p:nvSpPr>
                <p:spPr>
                  <a:xfrm>
                    <a:off x="10757414" y="1274348"/>
                    <a:ext cx="713095" cy="73866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GB" sz="1800" dirty="0"/>
                      <a:t>NO</a:t>
                    </a:r>
                    <a:r>
                      <a:rPr lang="en-GB" sz="1800" baseline="-25000" dirty="0"/>
                      <a:t>2</a:t>
                    </a:r>
                  </a:p>
                </p:txBody>
              </p:sp>
            </p:grpSp>
          </p:grpSp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33159580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6F4D69-D8E3-224F-A083-01F3FA507A2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40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3472CE-164A-D240-9D34-978B684A01C9}"/>
              </a:ext>
            </a:extLst>
          </p:cNvPr>
          <p:cNvSpPr txBox="1"/>
          <p:nvPr/>
        </p:nvSpPr>
        <p:spPr>
          <a:xfrm>
            <a:off x="496196" y="985653"/>
            <a:ext cx="8151608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Hands-on 3: </a:t>
            </a:r>
            <a:r>
              <a:rPr lang="en-GB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Modeling</a:t>
            </a:r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 process</a:t>
            </a:r>
          </a:p>
          <a:p>
            <a:pPr algn="ctr"/>
            <a:endParaRPr lang="en-GB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GB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From </a:t>
            </a:r>
            <a:r>
              <a:rPr lang="en-GB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R_scripts</a:t>
            </a: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en-GB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modeling</a:t>
            </a: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 process</a:t>
            </a:r>
          </a:p>
          <a:p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      </a:t>
            </a:r>
          </a:p>
          <a:p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You can find the three R markdown files corresponding to hyper-parameter </a:t>
            </a:r>
            <a:r>
              <a:rPr lang="en-GB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tunning</a:t>
            </a: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, cross-validation and mapping.  </a:t>
            </a:r>
          </a:p>
        </p:txBody>
      </p:sp>
    </p:spTree>
    <p:extLst>
      <p:ext uri="{BB962C8B-B14F-4D97-AF65-F5344CB8AC3E}">
        <p14:creationId xmlns:p14="http://schemas.microsoft.com/office/powerpoint/2010/main" val="321940984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2" y="4431371"/>
            <a:ext cx="7772400" cy="1362075"/>
          </a:xfrm>
        </p:spPr>
        <p:txBody>
          <a:bodyPr/>
          <a:lstStyle/>
          <a:p>
            <a:r>
              <a:rPr lang="en-US" sz="2000" dirty="0"/>
              <a:t>What can the machine learning methods tell?</a:t>
            </a:r>
            <a:br>
              <a:rPr lang="en-US" sz="2000" dirty="0"/>
            </a:br>
            <a:r>
              <a:rPr lang="en-US" sz="2000" dirty="0"/>
              <a:t>Partial dependence plot, trees, variable importance</a:t>
            </a:r>
            <a:endParaRPr lang="en-US" sz="18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/>
              <a:t>Part 2 (2)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89689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C7D0AF-F4A6-47BD-B1CF-66D023C7E0AC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</p:spPr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42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C011592-B592-42A9-8B7F-987684DBC21C}"/>
              </a:ext>
            </a:extLst>
          </p:cNvPr>
          <p:cNvSpPr/>
          <p:nvPr/>
        </p:nvSpPr>
        <p:spPr>
          <a:xfrm>
            <a:off x="407099" y="1330269"/>
            <a:ext cx="21387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buClr>
                <a:schemeClr val="dk1"/>
              </a:buClr>
            </a:pPr>
            <a:r>
              <a:rPr lang="nl-NL" sz="2000" dirty="0">
                <a:latin typeface="+mj-lt"/>
                <a:cs typeface="Calibri" panose="020F0502020204030204" pitchFamily="34" charset="0"/>
              </a:rPr>
              <a:t>Visualizing a tree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B59643C-1995-4076-BFC9-4660BD6AD2FC}"/>
              </a:ext>
            </a:extLst>
          </p:cNvPr>
          <p:cNvSpPr/>
          <p:nvPr/>
        </p:nvSpPr>
        <p:spPr>
          <a:xfrm>
            <a:off x="7120426" y="1037882"/>
            <a:ext cx="4572000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ctr"/>
            <a:r>
              <a:rPr lang="nl-NL" dirty="0"/>
              <a:t>ROAD_M345: secondry </a:t>
            </a:r>
          </a:p>
          <a:p>
            <a:pPr fontAlgn="ctr"/>
            <a:r>
              <a:rPr lang="nl-NL" dirty="0"/>
              <a:t>and local roads</a:t>
            </a:r>
          </a:p>
          <a:p>
            <a:r>
              <a:rPr lang="nl-NL" dirty="0"/>
              <a:t>Pop_: population</a:t>
            </a:r>
          </a:p>
          <a:p>
            <a:pPr fontAlgn="ctr"/>
            <a:r>
              <a:rPr lang="nl-NL" dirty="0"/>
              <a:t>ROAD_2: primary roads</a:t>
            </a:r>
          </a:p>
          <a:p>
            <a:pPr fontAlgn="ctr"/>
            <a:r>
              <a:rPr lang="nl-NL" dirty="0"/>
              <a:t>ROAD_1: highway </a:t>
            </a:r>
          </a:p>
          <a:p>
            <a:pPr fontAlgn="ctr"/>
            <a:endParaRPr lang="nl-NL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B824846-8E28-44B1-93F2-0B26E78CC733}"/>
              </a:ext>
            </a:extLst>
          </p:cNvPr>
          <p:cNvSpPr/>
          <p:nvPr/>
        </p:nvSpPr>
        <p:spPr>
          <a:xfrm flipH="1" flipV="1">
            <a:off x="1770076" y="3624043"/>
            <a:ext cx="989901" cy="1090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CE96789-AB60-4832-A66F-50A090C474CC}"/>
              </a:ext>
            </a:extLst>
          </p:cNvPr>
          <p:cNvSpPr/>
          <p:nvPr/>
        </p:nvSpPr>
        <p:spPr>
          <a:xfrm flipH="1" flipV="1">
            <a:off x="4194495" y="3624043"/>
            <a:ext cx="989901" cy="1090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B3E87FE-52D0-4F56-9B1A-E6F7DFFC884C}"/>
              </a:ext>
            </a:extLst>
          </p:cNvPr>
          <p:cNvSpPr/>
          <p:nvPr/>
        </p:nvSpPr>
        <p:spPr>
          <a:xfrm flipH="1" flipV="1">
            <a:off x="6539380" y="3624043"/>
            <a:ext cx="989901" cy="1090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9C7C982-AE38-4739-B55D-5BBA492234D8}"/>
              </a:ext>
            </a:extLst>
          </p:cNvPr>
          <p:cNvSpPr/>
          <p:nvPr/>
        </p:nvSpPr>
        <p:spPr>
          <a:xfrm>
            <a:off x="2665869" y="303741"/>
            <a:ext cx="381226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buClr>
                <a:schemeClr val="dk1"/>
              </a:buClr>
            </a:pPr>
            <a:r>
              <a:rPr lang="nl-NL" sz="2400" dirty="0">
                <a:latin typeface="+mj-lt"/>
                <a:cs typeface="Calibri" panose="020F0502020204030204" pitchFamily="34" charset="0"/>
              </a:rPr>
              <a:t>A closer look at the model </a:t>
            </a:r>
          </a:p>
          <a:p>
            <a:pPr algn="ctr">
              <a:buClr>
                <a:schemeClr val="dk1"/>
              </a:buClr>
            </a:pPr>
            <a:r>
              <a:rPr lang="nl-NL" sz="2400" dirty="0">
                <a:latin typeface="+mj-lt"/>
                <a:cs typeface="Calibri" panose="020F0502020204030204" pitchFamily="34" charset="0"/>
              </a:rPr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E6839A-C43E-40EC-BF53-9653360C19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909" y="1864325"/>
            <a:ext cx="6537121" cy="4358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59834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CA88BC-1F57-4783-A4BA-92EB35711C1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43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16DD4C5-D154-49BC-9375-CC8FB429A74D}"/>
              </a:ext>
            </a:extLst>
          </p:cNvPr>
          <p:cNvSpPr txBox="1">
            <a:spLocks/>
          </p:cNvSpPr>
          <p:nvPr/>
        </p:nvSpPr>
        <p:spPr>
          <a:xfrm>
            <a:off x="619125" y="945862"/>
            <a:ext cx="7886700" cy="47029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defRPr/>
            </a:lvl2pPr>
            <a:lvl3pPr marL="0" marR="0" lvl="2" indent="0" algn="l" rtl="0">
              <a:spcBef>
                <a:spcPts val="0"/>
              </a:spcBef>
              <a:defRPr/>
            </a:lvl3pPr>
            <a:lvl4pPr marL="0" marR="0" lvl="3" indent="0" algn="l" rtl="0">
              <a:spcBef>
                <a:spcPts val="0"/>
              </a:spcBef>
              <a:defRPr/>
            </a:lvl4pPr>
            <a:lvl5pPr marL="0" marR="0" lvl="4" indent="0" algn="l" rtl="0">
              <a:spcBef>
                <a:spcPts val="0"/>
              </a:spcBef>
              <a:defRPr/>
            </a:lvl5pPr>
            <a:lvl6pPr marL="0" marR="0" lvl="5" indent="0" algn="l" rtl="0">
              <a:spcBef>
                <a:spcPts val="0"/>
              </a:spcBef>
              <a:defRPr/>
            </a:lvl6pPr>
            <a:lvl7pPr marL="0" marR="0" lvl="6" indent="0" algn="l" rtl="0">
              <a:spcBef>
                <a:spcPts val="0"/>
              </a:spcBef>
              <a:defRPr/>
            </a:lvl7pPr>
            <a:lvl8pPr marL="0" marR="0" lvl="7" indent="0" algn="l" rtl="0">
              <a:spcBef>
                <a:spcPts val="0"/>
              </a:spcBef>
              <a:defRPr/>
            </a:lvl8pPr>
            <a:lvl9pPr marL="0" marR="0" lvl="8" indent="0" algn="l" rtl="0">
              <a:spcBef>
                <a:spcPts val="0"/>
              </a:spcBef>
              <a:defRPr/>
            </a:lvl9pPr>
          </a:lstStyle>
          <a:p>
            <a:r>
              <a:rPr lang="nl-NL" sz="2400" dirty="0">
                <a:latin typeface="+mj-lt"/>
                <a:cs typeface="Calibri" panose="020F0502020204030204" pitchFamily="34" charset="0"/>
              </a:rPr>
              <a:t>Partial dependence</a:t>
            </a:r>
            <a:r>
              <a:rPr lang="en-US" sz="2400" dirty="0">
                <a:latin typeface="+mj-lt"/>
              </a:rPr>
              <a:t>.</a:t>
            </a:r>
            <a:endParaRPr lang="en-US" sz="2400" dirty="0">
              <a:latin typeface="+mj-lt"/>
              <a:cs typeface="Calibri" panose="020F050202020403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E2A7A5E-B47B-4905-AE9C-C224B6C83976}"/>
              </a:ext>
            </a:extLst>
          </p:cNvPr>
          <p:cNvSpPr/>
          <p:nvPr/>
        </p:nvSpPr>
        <p:spPr>
          <a:xfrm>
            <a:off x="2152650" y="1552594"/>
            <a:ext cx="771525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-- Shows the relationship between the target and a feature.  </a:t>
            </a:r>
            <a:endParaRPr lang="nl-NL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F3EBF05-8138-417A-AD81-11D5D63963FF}"/>
              </a:ext>
            </a:extLst>
          </p:cNvPr>
          <p:cNvSpPr/>
          <p:nvPr/>
        </p:nvSpPr>
        <p:spPr>
          <a:xfrm>
            <a:off x="876300" y="5288306"/>
            <a:ext cx="8458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333333"/>
                </a:solidFill>
                <a:latin typeface="+mj-lt"/>
              </a:rPr>
              <a:t>Assumption:  the features in C are not correlated with the features in S</a:t>
            </a:r>
            <a:endParaRPr lang="nl-NL" sz="1800" dirty="0">
              <a:latin typeface="+mj-lt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9DED340-AF0A-4964-9C72-932C75A92B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4847" y="2301841"/>
            <a:ext cx="6809076" cy="79369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9B93B8C-52A4-4D8D-ADB4-8E5C9553C53D}"/>
              </a:ext>
            </a:extLst>
          </p:cNvPr>
          <p:cNvSpPr/>
          <p:nvPr/>
        </p:nvSpPr>
        <p:spPr>
          <a:xfrm>
            <a:off x="962025" y="3484512"/>
            <a:ext cx="75438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>
                <a:solidFill>
                  <a:srgbClr val="333333"/>
                </a:solidFill>
                <a:latin typeface="+mj-lt"/>
              </a:rPr>
              <a:t>Xs</a:t>
            </a:r>
            <a:r>
              <a:rPr lang="en-US" sz="1600" dirty="0">
                <a:solidFill>
                  <a:srgbClr val="333333"/>
                </a:solidFill>
                <a:latin typeface="+mj-lt"/>
              </a:rPr>
              <a:t> : the features of the partial dependence function </a:t>
            </a:r>
          </a:p>
          <a:p>
            <a:r>
              <a:rPr lang="en-US" sz="1600" dirty="0" err="1">
                <a:solidFill>
                  <a:srgbClr val="333333"/>
                </a:solidFill>
                <a:latin typeface="+mj-lt"/>
              </a:rPr>
              <a:t>Xc</a:t>
            </a:r>
            <a:r>
              <a:rPr lang="en-US" sz="1600" dirty="0">
                <a:solidFill>
                  <a:srgbClr val="333333"/>
                </a:solidFill>
                <a:latin typeface="+mj-lt"/>
              </a:rPr>
              <a:t>:  the other features used in the machine learning model </a:t>
            </a:r>
          </a:p>
          <a:p>
            <a:endParaRPr lang="en-US" sz="1600" dirty="0">
              <a:solidFill>
                <a:srgbClr val="333333"/>
              </a:solidFill>
              <a:latin typeface="+mj-lt"/>
            </a:endParaRPr>
          </a:p>
          <a:p>
            <a:r>
              <a:rPr lang="en-US" sz="1600" dirty="0">
                <a:solidFill>
                  <a:srgbClr val="333333"/>
                </a:solidFill>
                <a:latin typeface="+mj-lt"/>
              </a:rPr>
              <a:t>Marginalizing the model output over the distribution of the features in set C,</a:t>
            </a:r>
            <a:endParaRPr lang="nl-NL" sz="1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2440320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2A4956-EB3D-465C-9272-32D37E9FFA7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27DA15-D7DC-4634-A444-E9740F6EF2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597" y="1408505"/>
            <a:ext cx="8905425" cy="4363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86931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3F648B2-7277-4EF3-8CB5-05DA55A6C8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51973"/>
            <a:ext cx="9144000" cy="535405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574CA00-7C76-4EEB-8D86-9FFA862DEBBD}"/>
              </a:ext>
            </a:extLst>
          </p:cNvPr>
          <p:cNvSpPr txBox="1"/>
          <p:nvPr/>
        </p:nvSpPr>
        <p:spPr>
          <a:xfrm>
            <a:off x="571500" y="6288506"/>
            <a:ext cx="5715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30m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D8254FA-2B35-401D-90AE-678147EAD694}"/>
              </a:ext>
            </a:extLst>
          </p:cNvPr>
          <p:cNvCxnSpPr/>
          <p:nvPr/>
        </p:nvCxnSpPr>
        <p:spPr>
          <a:xfrm>
            <a:off x="790575" y="942975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C7BCB19-2F28-45EB-8C44-8B35647CCF46}"/>
              </a:ext>
            </a:extLst>
          </p:cNvPr>
          <p:cNvCxnSpPr/>
          <p:nvPr/>
        </p:nvCxnSpPr>
        <p:spPr>
          <a:xfrm>
            <a:off x="666750" y="942975"/>
            <a:ext cx="0" cy="52673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3391D33-F836-4A39-A772-D3068B3A1FB3}"/>
              </a:ext>
            </a:extLst>
          </p:cNvPr>
          <p:cNvCxnSpPr>
            <a:cxnSpLocks/>
          </p:cNvCxnSpPr>
          <p:nvPr/>
        </p:nvCxnSpPr>
        <p:spPr>
          <a:xfrm flipV="1">
            <a:off x="4876800" y="2628901"/>
            <a:ext cx="0" cy="36596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D54419A-3CAC-4FE6-B144-16DF13D28D4B}"/>
              </a:ext>
            </a:extLst>
          </p:cNvPr>
          <p:cNvSpPr txBox="1"/>
          <p:nvPr/>
        </p:nvSpPr>
        <p:spPr>
          <a:xfrm>
            <a:off x="4591050" y="6289509"/>
            <a:ext cx="9334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120000m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546D4B0-5457-4327-A155-B5EFABEB1B9C}"/>
              </a:ext>
            </a:extLst>
          </p:cNvPr>
          <p:cNvCxnSpPr>
            <a:cxnSpLocks/>
          </p:cNvCxnSpPr>
          <p:nvPr/>
        </p:nvCxnSpPr>
        <p:spPr>
          <a:xfrm flipV="1">
            <a:off x="8258175" y="4258177"/>
            <a:ext cx="0" cy="20303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CDC470D8-1B8F-4F6C-8A0D-BC5059B8D809}"/>
              </a:ext>
            </a:extLst>
          </p:cNvPr>
          <p:cNvSpPr txBox="1"/>
          <p:nvPr/>
        </p:nvSpPr>
        <p:spPr>
          <a:xfrm>
            <a:off x="7915275" y="6288506"/>
            <a:ext cx="9334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altLang="zh-CN" dirty="0"/>
              <a:t>5</a:t>
            </a:r>
            <a:r>
              <a:rPr lang="nl-NL" dirty="0"/>
              <a:t>000m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42EBD44-5C85-483D-849F-BCF8AF3BD8D8}"/>
              </a:ext>
            </a:extLst>
          </p:cNvPr>
          <p:cNvSpPr txBox="1"/>
          <p:nvPr/>
        </p:nvSpPr>
        <p:spPr>
          <a:xfrm>
            <a:off x="857250" y="444196"/>
            <a:ext cx="19621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ROAD 2,  50m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083DAB9-2F32-4A59-B017-CE206B6714D3}"/>
              </a:ext>
            </a:extLst>
          </p:cNvPr>
          <p:cNvSpPr txBox="1"/>
          <p:nvPr/>
        </p:nvSpPr>
        <p:spPr>
          <a:xfrm>
            <a:off x="4019550" y="414601"/>
            <a:ext cx="19621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Population, 3km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10A5BC7-7612-4203-AB9D-6E948D39BC17}"/>
              </a:ext>
            </a:extLst>
          </p:cNvPr>
          <p:cNvSpPr txBox="1"/>
          <p:nvPr/>
        </p:nvSpPr>
        <p:spPr>
          <a:xfrm>
            <a:off x="6724651" y="444196"/>
            <a:ext cx="19621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ROAD M345, 300m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35F5427-55C9-453E-9E3C-A9111194C376}"/>
              </a:ext>
            </a:extLst>
          </p:cNvPr>
          <p:cNvSpPr txBox="1"/>
          <p:nvPr/>
        </p:nvSpPr>
        <p:spPr>
          <a:xfrm rot="5400000">
            <a:off x="7783415" y="1761639"/>
            <a:ext cx="19621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ROAD M345, 300m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512DC55-B6C9-42EF-8DFB-9DECCECAFAC0}"/>
              </a:ext>
            </a:extLst>
          </p:cNvPr>
          <p:cNvSpPr txBox="1"/>
          <p:nvPr/>
        </p:nvSpPr>
        <p:spPr>
          <a:xfrm rot="5400000">
            <a:off x="7783415" y="3537048"/>
            <a:ext cx="19621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Population, 3km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003B106-76B8-4057-9A77-F08803099EC8}"/>
              </a:ext>
            </a:extLst>
          </p:cNvPr>
          <p:cNvSpPr txBox="1"/>
          <p:nvPr/>
        </p:nvSpPr>
        <p:spPr>
          <a:xfrm rot="5400000">
            <a:off x="7773890" y="5235130"/>
            <a:ext cx="19621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ROAD 2,  50m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E661D9A-1DBD-4D11-9704-E5C9BEF028C5}"/>
              </a:ext>
            </a:extLst>
          </p:cNvPr>
          <p:cNvSpPr txBox="1"/>
          <p:nvPr/>
        </p:nvSpPr>
        <p:spPr>
          <a:xfrm>
            <a:off x="4152900" y="1392307"/>
            <a:ext cx="180975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l-NL" dirty="0"/>
              <a:t>Correlation:</a:t>
            </a:r>
          </a:p>
          <a:p>
            <a:r>
              <a:rPr lang="nl-NL" dirty="0"/>
              <a:t>0.3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03F524D-72E4-411B-8736-70A2CE1410F4}"/>
              </a:ext>
            </a:extLst>
          </p:cNvPr>
          <p:cNvSpPr txBox="1"/>
          <p:nvPr/>
        </p:nvSpPr>
        <p:spPr>
          <a:xfrm>
            <a:off x="6753225" y="3167716"/>
            <a:ext cx="180975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l-NL" dirty="0"/>
              <a:t>Correlation:</a:t>
            </a:r>
          </a:p>
          <a:p>
            <a:r>
              <a:rPr lang="nl-NL" dirty="0"/>
              <a:t>0.4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6FAF9FF-F168-45B3-BFB5-7CB4AE49D61F}"/>
              </a:ext>
            </a:extLst>
          </p:cNvPr>
          <p:cNvSpPr txBox="1"/>
          <p:nvPr/>
        </p:nvSpPr>
        <p:spPr>
          <a:xfrm>
            <a:off x="6667500" y="1574670"/>
            <a:ext cx="180975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l-NL" dirty="0"/>
              <a:t>Correlation:</a:t>
            </a:r>
          </a:p>
          <a:p>
            <a:r>
              <a:rPr lang="nl-NL" dirty="0"/>
              <a:t>0.16</a:t>
            </a:r>
          </a:p>
        </p:txBody>
      </p:sp>
    </p:spTree>
    <p:extLst>
      <p:ext uri="{BB962C8B-B14F-4D97-AF65-F5344CB8AC3E}">
        <p14:creationId xmlns:p14="http://schemas.microsoft.com/office/powerpoint/2010/main" val="405528707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D248ADE6-FB99-4EA0-B69E-24F441C9FF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7673" y="3389677"/>
            <a:ext cx="4301592" cy="265469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136848E-9A05-4A5C-AAEF-37E2E2D22B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9118" y="1012900"/>
            <a:ext cx="4007798" cy="247338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84692C4-30C4-4B8A-80C6-E0A98F9CBF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284" y="3348371"/>
            <a:ext cx="4007799" cy="247338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DC89468-0755-42D7-9C66-B51D1C75DC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224" y="955616"/>
            <a:ext cx="4007798" cy="247338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49B6DE-0ED5-471A-9BC3-72EA723E502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46</a:t>
            </a:fld>
            <a:endParaRPr lang="en-US"/>
          </a:p>
        </p:txBody>
      </p:sp>
      <p:sp>
        <p:nvSpPr>
          <p:cNvPr id="9" name="Title 4">
            <a:extLst>
              <a:ext uri="{FF2B5EF4-FFF2-40B4-BE49-F238E27FC236}">
                <a16:creationId xmlns:a16="http://schemas.microsoft.com/office/drawing/2014/main" id="{6089DE60-89F7-439C-862E-2DD0C2A664D6}"/>
              </a:ext>
            </a:extLst>
          </p:cNvPr>
          <p:cNvSpPr txBox="1">
            <a:spLocks/>
          </p:cNvSpPr>
          <p:nvPr/>
        </p:nvSpPr>
        <p:spPr>
          <a:xfrm>
            <a:off x="1466850" y="659206"/>
            <a:ext cx="6248401" cy="47029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defRPr/>
            </a:lvl2pPr>
            <a:lvl3pPr marL="0" marR="0" lvl="2" indent="0" algn="l" rtl="0">
              <a:spcBef>
                <a:spcPts val="0"/>
              </a:spcBef>
              <a:defRPr/>
            </a:lvl3pPr>
            <a:lvl4pPr marL="0" marR="0" lvl="3" indent="0" algn="l" rtl="0">
              <a:spcBef>
                <a:spcPts val="0"/>
              </a:spcBef>
              <a:defRPr/>
            </a:lvl4pPr>
            <a:lvl5pPr marL="0" marR="0" lvl="4" indent="0" algn="l" rtl="0">
              <a:spcBef>
                <a:spcPts val="0"/>
              </a:spcBef>
              <a:defRPr/>
            </a:lvl5pPr>
            <a:lvl6pPr marL="0" marR="0" lvl="5" indent="0" algn="l" rtl="0">
              <a:spcBef>
                <a:spcPts val="0"/>
              </a:spcBef>
              <a:defRPr/>
            </a:lvl6pPr>
            <a:lvl7pPr marL="0" marR="0" lvl="6" indent="0" algn="l" rtl="0">
              <a:spcBef>
                <a:spcPts val="0"/>
              </a:spcBef>
              <a:defRPr/>
            </a:lvl7pPr>
            <a:lvl8pPr marL="0" marR="0" lvl="7" indent="0" algn="l" rtl="0">
              <a:spcBef>
                <a:spcPts val="0"/>
              </a:spcBef>
              <a:defRPr/>
            </a:lvl8pPr>
            <a:lvl9pPr marL="0" marR="0" lvl="8" indent="0" algn="l" rtl="0">
              <a:spcBef>
                <a:spcPts val="0"/>
              </a:spcBef>
              <a:defRPr/>
            </a:lvl9pPr>
          </a:lstStyle>
          <a:p>
            <a: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  <a:t>Partial dependent plots: Linear regression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C55A91-5838-4B98-927A-8435F80BCD0C}"/>
              </a:ext>
            </a:extLst>
          </p:cNvPr>
          <p:cNvSpPr txBox="1"/>
          <p:nvPr/>
        </p:nvSpPr>
        <p:spPr>
          <a:xfrm>
            <a:off x="5706921" y="3234797"/>
            <a:ext cx="196214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l-NL" dirty="0"/>
              <a:t>Population, 3km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FA4991F-7D3F-48F0-B4C0-1FF36C8A09A8}"/>
              </a:ext>
            </a:extLst>
          </p:cNvPr>
          <p:cNvSpPr txBox="1"/>
          <p:nvPr/>
        </p:nvSpPr>
        <p:spPr>
          <a:xfrm>
            <a:off x="1205904" y="3234797"/>
            <a:ext cx="196214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l-NL" dirty="0"/>
              <a:t>ROAD M345, 300m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378188A-4B76-43C5-A7EA-2572C6535C57}"/>
              </a:ext>
            </a:extLst>
          </p:cNvPr>
          <p:cNvSpPr txBox="1"/>
          <p:nvPr/>
        </p:nvSpPr>
        <p:spPr>
          <a:xfrm>
            <a:off x="1402563" y="5607553"/>
            <a:ext cx="196214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l-NL" dirty="0"/>
              <a:t>ROAD 2,  50m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4237524-C60E-4904-ACBE-6966C070399C}"/>
              </a:ext>
            </a:extLst>
          </p:cNvPr>
          <p:cNvSpPr txBox="1"/>
          <p:nvPr/>
        </p:nvSpPr>
        <p:spPr>
          <a:xfrm rot="16200000">
            <a:off x="3233008" y="4411066"/>
            <a:ext cx="196214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l-NL" dirty="0"/>
              <a:t>ROAD M345, 300m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2130C17-2C87-4477-9C42-1D9BF4197DBD}"/>
              </a:ext>
            </a:extLst>
          </p:cNvPr>
          <p:cNvSpPr txBox="1"/>
          <p:nvPr/>
        </p:nvSpPr>
        <p:spPr>
          <a:xfrm>
            <a:off x="5373546" y="5890486"/>
            <a:ext cx="196214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l-NL" dirty="0"/>
              <a:t>Population, 3km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D854E33-70CB-49F4-A2FA-04568CBBC45D}"/>
              </a:ext>
            </a:extLst>
          </p:cNvPr>
          <p:cNvCxnSpPr>
            <a:cxnSpLocks/>
          </p:cNvCxnSpPr>
          <p:nvPr/>
        </p:nvCxnSpPr>
        <p:spPr>
          <a:xfrm flipH="1">
            <a:off x="4677435" y="4091438"/>
            <a:ext cx="1864714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02A5B2C-4979-4403-915A-59CBE9581DF0}"/>
              </a:ext>
            </a:extLst>
          </p:cNvPr>
          <p:cNvCxnSpPr>
            <a:cxnSpLocks/>
          </p:cNvCxnSpPr>
          <p:nvPr/>
        </p:nvCxnSpPr>
        <p:spPr>
          <a:xfrm>
            <a:off x="6542149" y="4091438"/>
            <a:ext cx="0" cy="1516115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511932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F72C14-D728-4054-8D05-EFBAD89F11F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D12DA5-5EEC-41C7-8839-AD0EFBD14E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553" y="1322055"/>
            <a:ext cx="8868894" cy="5137951"/>
          </a:xfrm>
          <a:prstGeom prst="rect">
            <a:avLst/>
          </a:prstGeom>
        </p:spPr>
      </p:pic>
      <p:sp>
        <p:nvSpPr>
          <p:cNvPr id="7" name="Title 4">
            <a:extLst>
              <a:ext uri="{FF2B5EF4-FFF2-40B4-BE49-F238E27FC236}">
                <a16:creationId xmlns:a16="http://schemas.microsoft.com/office/drawing/2014/main" id="{CF2DF870-2369-4A56-A77D-422058E96A6C}"/>
              </a:ext>
            </a:extLst>
          </p:cNvPr>
          <p:cNvSpPr txBox="1">
            <a:spLocks/>
          </p:cNvSpPr>
          <p:nvPr/>
        </p:nvSpPr>
        <p:spPr>
          <a:xfrm>
            <a:off x="669640" y="397994"/>
            <a:ext cx="7886700" cy="47029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defRPr/>
            </a:lvl2pPr>
            <a:lvl3pPr marL="0" marR="0" lvl="2" indent="0" algn="l" rtl="0">
              <a:spcBef>
                <a:spcPts val="0"/>
              </a:spcBef>
              <a:defRPr/>
            </a:lvl3pPr>
            <a:lvl4pPr marL="0" marR="0" lvl="3" indent="0" algn="l" rtl="0">
              <a:spcBef>
                <a:spcPts val="0"/>
              </a:spcBef>
              <a:defRPr/>
            </a:lvl4pPr>
            <a:lvl5pPr marL="0" marR="0" lvl="4" indent="0" algn="l" rtl="0">
              <a:spcBef>
                <a:spcPts val="0"/>
              </a:spcBef>
              <a:defRPr/>
            </a:lvl5pPr>
            <a:lvl6pPr marL="0" marR="0" lvl="5" indent="0" algn="l" rtl="0">
              <a:spcBef>
                <a:spcPts val="0"/>
              </a:spcBef>
              <a:defRPr/>
            </a:lvl6pPr>
            <a:lvl7pPr marL="0" marR="0" lvl="6" indent="0" algn="l" rtl="0">
              <a:spcBef>
                <a:spcPts val="0"/>
              </a:spcBef>
              <a:defRPr/>
            </a:lvl7pPr>
            <a:lvl8pPr marL="0" marR="0" lvl="7" indent="0" algn="l" rtl="0">
              <a:spcBef>
                <a:spcPts val="0"/>
              </a:spcBef>
              <a:defRPr/>
            </a:lvl8pPr>
            <a:lvl9pPr marL="0" marR="0" lvl="8" indent="0" algn="l" rtl="0">
              <a:spcBef>
                <a:spcPts val="0"/>
              </a:spcBef>
              <a:defRPr/>
            </a:lvl9pPr>
          </a:lstStyle>
          <a:p>
            <a: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  <a:t>Partial dependent plots: Random forest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C6089ED-A6D3-4574-ACCE-E709BFD4B31D}"/>
              </a:ext>
            </a:extLst>
          </p:cNvPr>
          <p:cNvCxnSpPr/>
          <p:nvPr/>
        </p:nvCxnSpPr>
        <p:spPr>
          <a:xfrm>
            <a:off x="1114425" y="3286125"/>
            <a:ext cx="0" cy="10953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41679A6-1754-415E-B599-F4BFEC00581D}"/>
              </a:ext>
            </a:extLst>
          </p:cNvPr>
          <p:cNvSpPr txBox="1"/>
          <p:nvPr/>
        </p:nvSpPr>
        <p:spPr>
          <a:xfrm>
            <a:off x="952500" y="2919266"/>
            <a:ext cx="5715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30m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C40D85D-F27A-4BC5-8138-7F08B55AD811}"/>
              </a:ext>
            </a:extLst>
          </p:cNvPr>
          <p:cNvCxnSpPr/>
          <p:nvPr/>
        </p:nvCxnSpPr>
        <p:spPr>
          <a:xfrm>
            <a:off x="2771775" y="1533525"/>
            <a:ext cx="0" cy="10953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C1270D11-7281-4E0C-8BC9-D732DE2512E8}"/>
              </a:ext>
            </a:extLst>
          </p:cNvPr>
          <p:cNvSpPr txBox="1"/>
          <p:nvPr/>
        </p:nvSpPr>
        <p:spPr>
          <a:xfrm>
            <a:off x="2390774" y="1165792"/>
            <a:ext cx="12001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altLang="zh-CN" dirty="0"/>
              <a:t>12000</a:t>
            </a:r>
            <a:r>
              <a:rPr lang="nl-NL" dirty="0"/>
              <a:t>0m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7B6F630-0B00-4B03-AC9C-54D38ECE613B}"/>
              </a:ext>
            </a:extLst>
          </p:cNvPr>
          <p:cNvCxnSpPr/>
          <p:nvPr/>
        </p:nvCxnSpPr>
        <p:spPr>
          <a:xfrm>
            <a:off x="7820025" y="1543050"/>
            <a:ext cx="0" cy="10953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E1BC77E-A1BB-4797-9D44-46F07DB42DC9}"/>
              </a:ext>
            </a:extLst>
          </p:cNvPr>
          <p:cNvSpPr txBox="1"/>
          <p:nvPr/>
        </p:nvSpPr>
        <p:spPr>
          <a:xfrm>
            <a:off x="7486656" y="1228955"/>
            <a:ext cx="12001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altLang="zh-CN" dirty="0"/>
              <a:t>500</a:t>
            </a:r>
            <a:r>
              <a:rPr lang="nl-NL" dirty="0"/>
              <a:t>0m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FE5416B-5D36-4001-8C09-103A8336387E}"/>
              </a:ext>
            </a:extLst>
          </p:cNvPr>
          <p:cNvCxnSpPr>
            <a:cxnSpLocks/>
          </p:cNvCxnSpPr>
          <p:nvPr/>
        </p:nvCxnSpPr>
        <p:spPr>
          <a:xfrm>
            <a:off x="6991349" y="3504208"/>
            <a:ext cx="0" cy="877292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CAAC103-A96D-4A9D-A188-95FCD1531494}"/>
              </a:ext>
            </a:extLst>
          </p:cNvPr>
          <p:cNvCxnSpPr>
            <a:cxnSpLocks/>
          </p:cNvCxnSpPr>
          <p:nvPr/>
        </p:nvCxnSpPr>
        <p:spPr>
          <a:xfrm flipH="1">
            <a:off x="4943475" y="3504208"/>
            <a:ext cx="2047874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3F955DB-426A-491D-B0A2-E645A6C39B64}"/>
              </a:ext>
            </a:extLst>
          </p:cNvPr>
          <p:cNvCxnSpPr>
            <a:cxnSpLocks/>
          </p:cNvCxnSpPr>
          <p:nvPr/>
        </p:nvCxnSpPr>
        <p:spPr>
          <a:xfrm>
            <a:off x="6991349" y="3504208"/>
            <a:ext cx="0" cy="821502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B6C6CBE-B8F0-4B8D-9D4A-E6D94AEF9A5D}"/>
              </a:ext>
            </a:extLst>
          </p:cNvPr>
          <p:cNvCxnSpPr>
            <a:cxnSpLocks/>
          </p:cNvCxnSpPr>
          <p:nvPr/>
        </p:nvCxnSpPr>
        <p:spPr>
          <a:xfrm>
            <a:off x="2619374" y="5143868"/>
            <a:ext cx="0" cy="858242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C803F23-ED68-4D35-9B63-3C184028E5BF}"/>
              </a:ext>
            </a:extLst>
          </p:cNvPr>
          <p:cNvCxnSpPr>
            <a:cxnSpLocks/>
          </p:cNvCxnSpPr>
          <p:nvPr/>
        </p:nvCxnSpPr>
        <p:spPr>
          <a:xfrm flipH="1">
            <a:off x="571500" y="5143868"/>
            <a:ext cx="2047874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83B2302C-19ED-4A05-80A7-288660D109E8}"/>
              </a:ext>
            </a:extLst>
          </p:cNvPr>
          <p:cNvSpPr txBox="1"/>
          <p:nvPr/>
        </p:nvSpPr>
        <p:spPr>
          <a:xfrm>
            <a:off x="457201" y="1218582"/>
            <a:ext cx="19621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Population, 3km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974A8A3-B965-492E-8AEE-C96F02E7FA6A}"/>
              </a:ext>
            </a:extLst>
          </p:cNvPr>
          <p:cNvSpPr txBox="1"/>
          <p:nvPr/>
        </p:nvSpPr>
        <p:spPr>
          <a:xfrm>
            <a:off x="4943475" y="1209057"/>
            <a:ext cx="19621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ROAD M345, 300m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B00A71A-9D4B-46F4-97F0-2FD0EC5AF878}"/>
              </a:ext>
            </a:extLst>
          </p:cNvPr>
          <p:cNvSpPr txBox="1"/>
          <p:nvPr/>
        </p:nvSpPr>
        <p:spPr>
          <a:xfrm>
            <a:off x="1911953" y="4502710"/>
            <a:ext cx="196214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l-NL" dirty="0"/>
              <a:t>ROAD 2,  50m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69B4009-CD5C-4EBC-9695-69CE349FA08C}"/>
              </a:ext>
            </a:extLst>
          </p:cNvPr>
          <p:cNvSpPr txBox="1"/>
          <p:nvPr/>
        </p:nvSpPr>
        <p:spPr>
          <a:xfrm>
            <a:off x="5845547" y="4537763"/>
            <a:ext cx="196214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l-NL" dirty="0"/>
              <a:t>Population, 3km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08099F0-519D-4D34-912A-C07B048A6AD6}"/>
              </a:ext>
            </a:extLst>
          </p:cNvPr>
          <p:cNvSpPr txBox="1"/>
          <p:nvPr/>
        </p:nvSpPr>
        <p:spPr>
          <a:xfrm rot="16200000">
            <a:off x="3623745" y="3556688"/>
            <a:ext cx="196214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l-NL" dirty="0"/>
              <a:t>ROAD M345, 300m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073ECEB-E46E-4579-9724-86F39EDCDEAF}"/>
              </a:ext>
            </a:extLst>
          </p:cNvPr>
          <p:cNvSpPr txBox="1"/>
          <p:nvPr/>
        </p:nvSpPr>
        <p:spPr>
          <a:xfrm>
            <a:off x="1638299" y="6204614"/>
            <a:ext cx="196214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l-NL" dirty="0"/>
              <a:t>Population, 3km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B2417CD-CF82-44FB-AFAE-0997E9676232}"/>
              </a:ext>
            </a:extLst>
          </p:cNvPr>
          <p:cNvSpPr txBox="1"/>
          <p:nvPr/>
        </p:nvSpPr>
        <p:spPr>
          <a:xfrm rot="16200000">
            <a:off x="-780437" y="5264170"/>
            <a:ext cx="196214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l-NL" dirty="0"/>
              <a:t>ROAD M345, 300m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924D8E9-A79F-4628-AD96-2C3C73543C96}"/>
              </a:ext>
            </a:extLst>
          </p:cNvPr>
          <p:cNvSpPr txBox="1"/>
          <p:nvPr/>
        </p:nvSpPr>
        <p:spPr>
          <a:xfrm>
            <a:off x="4459254" y="4905509"/>
            <a:ext cx="4424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40</a:t>
            </a:r>
            <a:endParaRPr lang="nl-NL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AE4AC2A-C6A4-4A76-B65D-8E02554DACAA}"/>
              </a:ext>
            </a:extLst>
          </p:cNvPr>
          <p:cNvSpPr txBox="1"/>
          <p:nvPr/>
        </p:nvSpPr>
        <p:spPr>
          <a:xfrm>
            <a:off x="839295" y="6179826"/>
            <a:ext cx="7561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4000</a:t>
            </a:r>
            <a:endParaRPr lang="nl-NL" dirty="0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D3F003D-545C-4FFA-A122-FE88D5143F3D}"/>
              </a:ext>
            </a:extLst>
          </p:cNvPr>
          <p:cNvCxnSpPr>
            <a:cxnSpLocks/>
          </p:cNvCxnSpPr>
          <p:nvPr/>
        </p:nvCxnSpPr>
        <p:spPr>
          <a:xfrm>
            <a:off x="1214826" y="6002110"/>
            <a:ext cx="0" cy="19090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613106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ED7CDF-5567-491C-9ADF-073E8346964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724905" y="6479238"/>
            <a:ext cx="2133599" cy="365125"/>
          </a:xfrm>
        </p:spPr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58FF4C-C5B4-40E6-9C69-8585538759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50" y="1729035"/>
            <a:ext cx="8896350" cy="4626102"/>
          </a:xfrm>
          <a:prstGeom prst="rect">
            <a:avLst/>
          </a:prstGeom>
        </p:spPr>
      </p:pic>
      <p:sp>
        <p:nvSpPr>
          <p:cNvPr id="6" name="Title 4">
            <a:extLst>
              <a:ext uri="{FF2B5EF4-FFF2-40B4-BE49-F238E27FC236}">
                <a16:creationId xmlns:a16="http://schemas.microsoft.com/office/drawing/2014/main" id="{964F4DD3-1177-481F-9B09-875D60CA72A9}"/>
              </a:ext>
            </a:extLst>
          </p:cNvPr>
          <p:cNvSpPr txBox="1">
            <a:spLocks/>
          </p:cNvSpPr>
          <p:nvPr/>
        </p:nvSpPr>
        <p:spPr>
          <a:xfrm>
            <a:off x="669640" y="397994"/>
            <a:ext cx="7886700" cy="47029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defRPr/>
            </a:lvl2pPr>
            <a:lvl3pPr marL="0" marR="0" lvl="2" indent="0" algn="l" rtl="0">
              <a:spcBef>
                <a:spcPts val="0"/>
              </a:spcBef>
              <a:defRPr/>
            </a:lvl3pPr>
            <a:lvl4pPr marL="0" marR="0" lvl="3" indent="0" algn="l" rtl="0">
              <a:spcBef>
                <a:spcPts val="0"/>
              </a:spcBef>
              <a:defRPr/>
            </a:lvl4pPr>
            <a:lvl5pPr marL="0" marR="0" lvl="4" indent="0" algn="l" rtl="0">
              <a:spcBef>
                <a:spcPts val="0"/>
              </a:spcBef>
              <a:defRPr/>
            </a:lvl5pPr>
            <a:lvl6pPr marL="0" marR="0" lvl="5" indent="0" algn="l" rtl="0">
              <a:spcBef>
                <a:spcPts val="0"/>
              </a:spcBef>
              <a:defRPr/>
            </a:lvl6pPr>
            <a:lvl7pPr marL="0" marR="0" lvl="6" indent="0" algn="l" rtl="0">
              <a:spcBef>
                <a:spcPts val="0"/>
              </a:spcBef>
              <a:defRPr/>
            </a:lvl7pPr>
            <a:lvl8pPr marL="0" marR="0" lvl="7" indent="0" algn="l" rtl="0">
              <a:spcBef>
                <a:spcPts val="0"/>
              </a:spcBef>
              <a:defRPr/>
            </a:lvl8pPr>
            <a:lvl9pPr marL="0" marR="0" lvl="8" indent="0" algn="l" rtl="0">
              <a:spcBef>
                <a:spcPts val="0"/>
              </a:spcBef>
              <a:defRPr/>
            </a:lvl9pPr>
          </a:lstStyle>
          <a:p>
            <a: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  <a:t>Partial dependent plots: </a:t>
            </a:r>
            <a:r>
              <a:rPr lang="nl-NL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stochastic</a:t>
            </a:r>
            <a: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gradient</a:t>
            </a:r>
            <a: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boosting</a:t>
            </a:r>
            <a:r>
              <a:rPr lang="nl-NL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D520724-06B9-4EFC-8694-9778B233D2DD}"/>
              </a:ext>
            </a:extLst>
          </p:cNvPr>
          <p:cNvCxnSpPr>
            <a:cxnSpLocks/>
          </p:cNvCxnSpPr>
          <p:nvPr/>
        </p:nvCxnSpPr>
        <p:spPr>
          <a:xfrm>
            <a:off x="1114425" y="4293791"/>
            <a:ext cx="0" cy="17535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10B7342-E6DA-41C8-ACA0-20A6F7F55FA8}"/>
              </a:ext>
            </a:extLst>
          </p:cNvPr>
          <p:cNvSpPr txBox="1"/>
          <p:nvPr/>
        </p:nvSpPr>
        <p:spPr>
          <a:xfrm>
            <a:off x="942975" y="3950692"/>
            <a:ext cx="5715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30m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2E8C835-A8F4-4394-AD20-F1FF33B7377D}"/>
              </a:ext>
            </a:extLst>
          </p:cNvPr>
          <p:cNvCxnSpPr>
            <a:cxnSpLocks/>
          </p:cNvCxnSpPr>
          <p:nvPr/>
        </p:nvCxnSpPr>
        <p:spPr>
          <a:xfrm>
            <a:off x="2771775" y="1972667"/>
            <a:ext cx="0" cy="17706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8910100-53CD-482E-8EA0-5C09CCABA037}"/>
              </a:ext>
            </a:extLst>
          </p:cNvPr>
          <p:cNvSpPr txBox="1"/>
          <p:nvPr/>
        </p:nvSpPr>
        <p:spPr>
          <a:xfrm>
            <a:off x="2390774" y="1604934"/>
            <a:ext cx="12001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altLang="zh-CN" dirty="0"/>
              <a:t>12000</a:t>
            </a:r>
            <a:r>
              <a:rPr lang="nl-NL" dirty="0"/>
              <a:t>0m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421414B-6043-4946-9E7F-A1E8CCD78E64}"/>
              </a:ext>
            </a:extLst>
          </p:cNvPr>
          <p:cNvCxnSpPr>
            <a:cxnSpLocks/>
          </p:cNvCxnSpPr>
          <p:nvPr/>
        </p:nvCxnSpPr>
        <p:spPr>
          <a:xfrm>
            <a:off x="7972425" y="1972667"/>
            <a:ext cx="0" cy="17611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96DFE7E-8F69-44E1-A323-4F7F517557E5}"/>
              </a:ext>
            </a:extLst>
          </p:cNvPr>
          <p:cNvSpPr txBox="1"/>
          <p:nvPr/>
        </p:nvSpPr>
        <p:spPr>
          <a:xfrm>
            <a:off x="7696207" y="1602233"/>
            <a:ext cx="12001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altLang="zh-CN" dirty="0"/>
              <a:t>500</a:t>
            </a:r>
            <a:r>
              <a:rPr lang="nl-NL" dirty="0"/>
              <a:t>0m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D867C4F-2A81-4000-BF0F-E18A980D1A44}"/>
              </a:ext>
            </a:extLst>
          </p:cNvPr>
          <p:cNvCxnSpPr>
            <a:cxnSpLocks/>
          </p:cNvCxnSpPr>
          <p:nvPr/>
        </p:nvCxnSpPr>
        <p:spPr>
          <a:xfrm>
            <a:off x="7181850" y="4628158"/>
            <a:ext cx="0" cy="1419225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7622677-A07C-48E4-B49B-0FB41F4C4E8E}"/>
              </a:ext>
            </a:extLst>
          </p:cNvPr>
          <p:cNvCxnSpPr>
            <a:cxnSpLocks/>
          </p:cNvCxnSpPr>
          <p:nvPr/>
        </p:nvCxnSpPr>
        <p:spPr>
          <a:xfrm flipH="1">
            <a:off x="5010151" y="4628158"/>
            <a:ext cx="2200272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CE041E3E-506E-4625-8CC7-AFCD8419BED4}"/>
              </a:ext>
            </a:extLst>
          </p:cNvPr>
          <p:cNvSpPr txBox="1"/>
          <p:nvPr/>
        </p:nvSpPr>
        <p:spPr>
          <a:xfrm>
            <a:off x="428625" y="1575147"/>
            <a:ext cx="19621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Population, 3km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6C01DBA-EAEA-4109-9157-F7B64F3DFAC8}"/>
              </a:ext>
            </a:extLst>
          </p:cNvPr>
          <p:cNvSpPr txBox="1"/>
          <p:nvPr/>
        </p:nvSpPr>
        <p:spPr>
          <a:xfrm>
            <a:off x="4919664" y="1573933"/>
            <a:ext cx="19621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ROAD M345, 300m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C24AE96-8B4F-45D9-ABEB-039CAADB2447}"/>
              </a:ext>
            </a:extLst>
          </p:cNvPr>
          <p:cNvSpPr txBox="1"/>
          <p:nvPr/>
        </p:nvSpPr>
        <p:spPr>
          <a:xfrm>
            <a:off x="428624" y="6236570"/>
            <a:ext cx="19621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ROAD 2,  50m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6EC1288-250E-4EF4-BDB1-2973A6A078D2}"/>
              </a:ext>
            </a:extLst>
          </p:cNvPr>
          <p:cNvSpPr txBox="1"/>
          <p:nvPr/>
        </p:nvSpPr>
        <p:spPr>
          <a:xfrm>
            <a:off x="6429377" y="6236570"/>
            <a:ext cx="196214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l-NL" dirty="0"/>
              <a:t>Population, 3km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2DD5F93-14EE-41A7-9929-C7D6B7A0BD2E}"/>
              </a:ext>
            </a:extLst>
          </p:cNvPr>
          <p:cNvSpPr txBox="1"/>
          <p:nvPr/>
        </p:nvSpPr>
        <p:spPr>
          <a:xfrm rot="16200000">
            <a:off x="3638551" y="4882281"/>
            <a:ext cx="196214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l-NL" dirty="0"/>
              <a:t>ROAD M345, 300m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D2539968-DFDD-4217-BE99-7B730380C04A}"/>
              </a:ext>
            </a:extLst>
          </p:cNvPr>
          <p:cNvSpPr/>
          <p:nvPr/>
        </p:nvSpPr>
        <p:spPr>
          <a:xfrm rot="5400000">
            <a:off x="6786455" y="5919201"/>
            <a:ext cx="133561" cy="71437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0930382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2" y="4431371"/>
            <a:ext cx="7772400" cy="1362075"/>
          </a:xfrm>
        </p:spPr>
        <p:txBody>
          <a:bodyPr/>
          <a:lstStyle/>
          <a:p>
            <a:r>
              <a:rPr lang="en-US" sz="2000" dirty="0"/>
              <a:t>predicting and results</a:t>
            </a:r>
            <a:endParaRPr lang="en-US" sz="18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/>
              <a:t>Part 3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3166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2CD4B9-793A-416F-B4C7-23B4638B8A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307946"/>
            <a:ext cx="7886700" cy="994172"/>
          </a:xfrm>
        </p:spPr>
        <p:txBody>
          <a:bodyPr/>
          <a:lstStyle/>
          <a:p>
            <a:br>
              <a:rPr lang="en-US" sz="21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Predicting air pollution and analyzing the sources. </a:t>
            </a:r>
            <a:endParaRPr lang="nl-NL" sz="21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655FE94-C5BF-4BE0-9146-68BCA01D56BE}"/>
                  </a:ext>
                </a:extLst>
              </p:cNvPr>
              <p:cNvSpPr txBox="1"/>
              <p:nvPr/>
            </p:nvSpPr>
            <p:spPr>
              <a:xfrm>
                <a:off x="2151777" y="2218704"/>
                <a:ext cx="5060738" cy="4982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i="1">
                          <a:solidFill>
                            <a:schemeClr val="tx1"/>
                          </a:solidFill>
                          <a:latin typeface="Cambria Math"/>
                        </a:rPr>
                        <m:t>𝑦</m:t>
                      </m:r>
                      <m:r>
                        <a:rPr lang="en-US" sz="2700" i="1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r>
                        <a:rPr lang="en-US" sz="2700" i="1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𝛽</m:t>
                      </m:r>
                      <m:r>
                        <a:rPr lang="en-US" sz="2700" i="1" baseline="-2500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0</m:t>
                      </m:r>
                      <m:r>
                        <a:rPr lang="en-US" sz="2700" i="1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en-US" sz="2700" i="1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𝛽</m:t>
                      </m:r>
                      <m:r>
                        <a:rPr lang="en-US" sz="2700" i="1" baseline="-2500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1</m:t>
                      </m:r>
                      <m:r>
                        <a:rPr lang="en-US" sz="2700" i="1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𝑥</m:t>
                      </m:r>
                      <m:r>
                        <a:rPr lang="en-US" sz="2700" i="1" baseline="-2500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1</m:t>
                      </m:r>
                      <m:r>
                        <a:rPr lang="en-US" sz="2700" i="1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en-US" sz="2700" i="1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𝛽</m:t>
                      </m:r>
                      <m:r>
                        <a:rPr lang="en-US" sz="2700" i="1" baseline="-2500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2</m:t>
                      </m:r>
                      <m:r>
                        <a:rPr lang="en-US" sz="2700" i="1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𝑥</m:t>
                      </m:r>
                      <m:r>
                        <a:rPr lang="en-US" sz="2700" i="1" baseline="-2500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2</m:t>
                      </m:r>
                      <m:r>
                        <a:rPr lang="en-US" sz="2700" i="1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+⋯+</m:t>
                      </m:r>
                      <m:r>
                        <a:rPr lang="en-US" sz="2700" i="1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𝛽</m:t>
                      </m:r>
                      <m:r>
                        <a:rPr lang="en-US" sz="2700" i="1" baseline="-2500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𝑛</m:t>
                      </m:r>
                      <m:r>
                        <a:rPr lang="en-US" sz="2700" i="1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𝑥</m:t>
                      </m:r>
                      <m:r>
                        <a:rPr lang="en-US" sz="2700" i="1" baseline="-2500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𝑛</m:t>
                      </m:r>
                    </m:oMath>
                  </m:oMathPara>
                </a14:m>
                <a:endParaRPr lang="nl-NL" sz="2700" baseline="-25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655FE94-C5BF-4BE0-9146-68BCA01D56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9035" y="1815272"/>
                <a:ext cx="6747651" cy="64018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615E9DC3-26E9-4DBF-AC10-BD5AC6AF1FA4}"/>
              </a:ext>
            </a:extLst>
          </p:cNvPr>
          <p:cNvSpPr txBox="1"/>
          <p:nvPr/>
        </p:nvSpPr>
        <p:spPr>
          <a:xfrm>
            <a:off x="1603169" y="3027902"/>
            <a:ext cx="1734137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Sensor measurements:</a:t>
            </a:r>
          </a:p>
          <a:p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Ground station</a:t>
            </a:r>
          </a:p>
          <a:p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Mobil sensors</a:t>
            </a:r>
          </a:p>
          <a:p>
            <a:endParaRPr lang="nl-NL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384B75-8522-4917-98BF-6F2A95D40F4B}"/>
              </a:ext>
            </a:extLst>
          </p:cNvPr>
          <p:cNvSpPr txBox="1"/>
          <p:nvPr/>
        </p:nvSpPr>
        <p:spPr>
          <a:xfrm>
            <a:off x="6091456" y="3033494"/>
            <a:ext cx="1568275" cy="2277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Geospatial predictors:</a:t>
            </a:r>
          </a:p>
          <a:p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Population</a:t>
            </a:r>
          </a:p>
          <a:p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Road density  </a:t>
            </a:r>
          </a:p>
          <a:p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…</a:t>
            </a:r>
          </a:p>
          <a:p>
            <a:endParaRPr lang="nl-NL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182EA99-702B-4CB5-8A8A-9C3A7333930D}"/>
              </a:ext>
            </a:extLst>
          </p:cNvPr>
          <p:cNvSpPr txBox="1"/>
          <p:nvPr/>
        </p:nvSpPr>
        <p:spPr>
          <a:xfrm>
            <a:off x="3556467" y="3047945"/>
            <a:ext cx="1996693" cy="2277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Atmospheric Remote sensing measurements:</a:t>
            </a:r>
          </a:p>
          <a:p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OMI (25 km)</a:t>
            </a:r>
          </a:p>
          <a:p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Tropomi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(5.5 km)</a:t>
            </a:r>
          </a:p>
          <a:p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…</a:t>
            </a:r>
          </a:p>
          <a:p>
            <a:endParaRPr lang="nl-NL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BFB6393-73F3-4882-8A47-D1536ECF30AB}"/>
              </a:ext>
            </a:extLst>
          </p:cNvPr>
          <p:cNvSpPr/>
          <p:nvPr/>
        </p:nvSpPr>
        <p:spPr>
          <a:xfrm>
            <a:off x="1484269" y="3002035"/>
            <a:ext cx="1788682" cy="178372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5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54222B9-9BC7-4530-BE2D-4CF1AD186427}"/>
              </a:ext>
            </a:extLst>
          </p:cNvPr>
          <p:cNvSpPr/>
          <p:nvPr/>
        </p:nvSpPr>
        <p:spPr>
          <a:xfrm>
            <a:off x="3515376" y="3002035"/>
            <a:ext cx="1973429" cy="289632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5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E73F654-A177-4567-B509-80D695F8BE3A}"/>
              </a:ext>
            </a:extLst>
          </p:cNvPr>
          <p:cNvSpPr/>
          <p:nvPr/>
        </p:nvSpPr>
        <p:spPr>
          <a:xfrm>
            <a:off x="6045706" y="2981675"/>
            <a:ext cx="1821071" cy="289632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50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59CA2AD-6F8B-4FD9-BCF1-3EF8A4A2F84D}"/>
              </a:ext>
            </a:extLst>
          </p:cNvPr>
          <p:cNvCxnSpPr/>
          <p:nvPr/>
        </p:nvCxnSpPr>
        <p:spPr>
          <a:xfrm>
            <a:off x="2376182" y="2698846"/>
            <a:ext cx="0" cy="2828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30BE11C-ED3A-431C-AE9F-C46783F1E58C}"/>
              </a:ext>
            </a:extLst>
          </p:cNvPr>
          <p:cNvCxnSpPr/>
          <p:nvPr/>
        </p:nvCxnSpPr>
        <p:spPr>
          <a:xfrm>
            <a:off x="4037202" y="2698846"/>
            <a:ext cx="0" cy="2828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7E7BB20-AE60-474C-8A16-71533306EB97}"/>
              </a:ext>
            </a:extLst>
          </p:cNvPr>
          <p:cNvCxnSpPr>
            <a:cxnSpLocks/>
          </p:cNvCxnSpPr>
          <p:nvPr/>
        </p:nvCxnSpPr>
        <p:spPr>
          <a:xfrm>
            <a:off x="6818153" y="2676298"/>
            <a:ext cx="0" cy="3053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F900A1B-E64A-42D1-BB83-30B096796386}"/>
              </a:ext>
            </a:extLst>
          </p:cNvPr>
          <p:cNvCxnSpPr>
            <a:cxnSpLocks/>
          </p:cNvCxnSpPr>
          <p:nvPr/>
        </p:nvCxnSpPr>
        <p:spPr>
          <a:xfrm flipH="1">
            <a:off x="4496499" y="2668496"/>
            <a:ext cx="626612" cy="3131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61E0B51-9E33-459C-99D1-2FB61B2E9778}"/>
              </a:ext>
            </a:extLst>
          </p:cNvPr>
          <p:cNvCxnSpPr>
            <a:cxnSpLocks/>
          </p:cNvCxnSpPr>
          <p:nvPr/>
        </p:nvCxnSpPr>
        <p:spPr>
          <a:xfrm>
            <a:off x="5981350" y="2624942"/>
            <a:ext cx="799052" cy="3567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CBF10FD8-8C11-4194-AA0B-C24177109EA1}"/>
              </a:ext>
            </a:extLst>
          </p:cNvPr>
          <p:cNvSpPr/>
          <p:nvPr/>
        </p:nvSpPr>
        <p:spPr>
          <a:xfrm>
            <a:off x="3128632" y="1193153"/>
            <a:ext cx="34788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Land use regression (LUR) </a:t>
            </a:r>
            <a:endParaRPr lang="nl-NL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464027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B027E68-0C89-4CE4-8F04-8D9D997C77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157" r="28458" b="1481"/>
          <a:stretch/>
        </p:blipFill>
        <p:spPr>
          <a:xfrm>
            <a:off x="4001888" y="3580999"/>
            <a:ext cx="4248854" cy="204638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2CA0689-20BB-40C0-9524-BF93694EDA3D}"/>
              </a:ext>
            </a:extLst>
          </p:cNvPr>
          <p:cNvSpPr/>
          <p:nvPr/>
        </p:nvSpPr>
        <p:spPr>
          <a:xfrm>
            <a:off x="6465820" y="1741932"/>
            <a:ext cx="1290738" cy="9694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endParaRPr lang="nl-NL" altLang="zh-CN" sz="1800" dirty="0"/>
          </a:p>
          <a:p>
            <a:pPr fontAlgn="base"/>
            <a:r>
              <a:rPr lang="nl-NL" altLang="zh-CN" sz="1800" dirty="0"/>
              <a:t> </a:t>
            </a:r>
          </a:p>
          <a:p>
            <a:pPr fontAlgn="base"/>
            <a:r>
              <a:rPr lang="nl-NL" altLang="zh-CN" sz="2100" dirty="0">
                <a:latin typeface="+mj-lt"/>
              </a:rPr>
              <a:t>Germany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CDA939F-2774-47C0-8A51-DE8F8DD04624}"/>
              </a:ext>
            </a:extLst>
          </p:cNvPr>
          <p:cNvSpPr/>
          <p:nvPr/>
        </p:nvSpPr>
        <p:spPr>
          <a:xfrm>
            <a:off x="5924361" y="3231699"/>
            <a:ext cx="804627" cy="248758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highway</a:t>
            </a:r>
            <a:endParaRPr lang="nl-NL" sz="105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88F34E8-1FFD-48C3-95A6-A340A4DC776B}"/>
              </a:ext>
            </a:extLst>
          </p:cNvPr>
          <p:cNvSpPr/>
          <p:nvPr/>
        </p:nvSpPr>
        <p:spPr>
          <a:xfrm>
            <a:off x="7721229" y="3231699"/>
            <a:ext cx="804627" cy="24875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primary</a:t>
            </a:r>
            <a:endParaRPr lang="nl-NL" sz="105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5E18D18-49CB-4C55-9D1B-BEAA0D1E24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015" y="907156"/>
            <a:ext cx="5129254" cy="5146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66718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AAD50C3-FC58-4AAA-8BB6-6BD19A5785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50" t="1101" b="-1"/>
          <a:stretch/>
        </p:blipFill>
        <p:spPr>
          <a:xfrm>
            <a:off x="2516697" y="1710505"/>
            <a:ext cx="4235526" cy="429024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38BE100-DFAD-4CAC-B2C6-30AAC385C253}"/>
              </a:ext>
            </a:extLst>
          </p:cNvPr>
          <p:cNvSpPr/>
          <p:nvPr/>
        </p:nvSpPr>
        <p:spPr>
          <a:xfrm>
            <a:off x="4001782" y="1156015"/>
            <a:ext cx="1366080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buClr>
                <a:schemeClr val="dk1"/>
              </a:buClr>
            </a:pPr>
            <a:r>
              <a:rPr lang="nl-NL" sz="2100" dirty="0">
                <a:latin typeface="+mj-lt"/>
                <a:cs typeface="Calibri" panose="020F0502020204030204" pitchFamily="34" charset="0"/>
              </a:rPr>
              <a:t> Germany</a:t>
            </a:r>
            <a:endParaRPr lang="nl-NL" sz="1800" dirty="0">
              <a:latin typeface="+mj-lt"/>
              <a:cs typeface="Calibr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8C554A-DF8E-4203-BDCF-D7BCD3567239}"/>
              </a:ext>
            </a:extLst>
          </p:cNvPr>
          <p:cNvSpPr txBox="1"/>
          <p:nvPr/>
        </p:nvSpPr>
        <p:spPr>
          <a:xfrm>
            <a:off x="7078211" y="2828089"/>
            <a:ext cx="183718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050" dirty="0"/>
              <a:t>RMSE: root mean squared error</a:t>
            </a:r>
          </a:p>
          <a:p>
            <a:r>
              <a:rPr lang="nl-NL" sz="1050" dirty="0"/>
              <a:t>MAE: mean absolute error</a:t>
            </a:r>
          </a:p>
          <a:p>
            <a:r>
              <a:rPr lang="nl-NL" sz="1050" dirty="0"/>
              <a:t>IQR: interquartile range</a:t>
            </a:r>
          </a:p>
          <a:p>
            <a:endParaRPr lang="nl-NL" sz="1050" dirty="0"/>
          </a:p>
          <a:p>
            <a:r>
              <a:rPr lang="nl-NL" sz="1050" dirty="0"/>
              <a:t>LM: Multiple linear regression</a:t>
            </a:r>
          </a:p>
          <a:p>
            <a:r>
              <a:rPr lang="nl-NL" sz="1050" dirty="0"/>
              <a:t>RF: random forest</a:t>
            </a:r>
          </a:p>
          <a:p>
            <a:r>
              <a:rPr lang="nl-NL" sz="1050" dirty="0"/>
              <a:t>SGB: Stochastic gradient boosting</a:t>
            </a:r>
          </a:p>
          <a:p>
            <a:r>
              <a:rPr lang="nl-NL" sz="1050" dirty="0"/>
              <a:t>XGB: xgboost</a:t>
            </a:r>
          </a:p>
          <a:p>
            <a:endParaRPr lang="nl-NL" sz="1050" dirty="0"/>
          </a:p>
        </p:txBody>
      </p:sp>
    </p:spTree>
    <p:extLst>
      <p:ext uri="{BB962C8B-B14F-4D97-AF65-F5344CB8AC3E}">
        <p14:creationId xmlns:p14="http://schemas.microsoft.com/office/powerpoint/2010/main" val="48846955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14D68F8-E278-410B-AF76-CC0EDE1259A6}"/>
              </a:ext>
            </a:extLst>
          </p:cNvPr>
          <p:cNvGraphicFramePr>
            <a:graphicFrameLocks noGrp="1"/>
          </p:cNvGraphicFramePr>
          <p:nvPr/>
        </p:nvGraphicFramePr>
        <p:xfrm>
          <a:off x="4937578" y="1947589"/>
          <a:ext cx="2050687" cy="4526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0687">
                  <a:extLst>
                    <a:ext uri="{9D8B030D-6E8A-4147-A177-3AD203B41FA5}">
                      <a16:colId xmlns:a16="http://schemas.microsoft.com/office/drawing/2014/main" val="1108072034"/>
                    </a:ext>
                  </a:extLst>
                </a:gridCol>
              </a:tblGrid>
              <a:tr h="251460">
                <a:tc>
                  <a:txBody>
                    <a:bodyPr/>
                    <a:lstStyle/>
                    <a:p>
                      <a:r>
                        <a:rPr lang="nl-NL" sz="1200" dirty="0"/>
                        <a:t>Global model 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677652693"/>
                  </a:ext>
                </a:extLst>
              </a:tr>
              <a:tr h="42748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nl-NL" sz="12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Ranked top 20 by Random Forest*</a:t>
                      </a:r>
                      <a:endParaRPr lang="nl-NL" sz="1200" dirty="0"/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nl-NL" sz="1200" dirty="0"/>
                        <a:t>Primary road 50 m, 100 m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nl-NL" sz="12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nl-NL" sz="12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Calibri" panose="020F0502020204030204" pitchFamily="34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nl-NL" sz="12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Calibri" panose="020F0502020204030204" pitchFamily="34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nl-NL" sz="12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Calibri" panose="020F0502020204030204" pitchFamily="34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nl-NL" sz="12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Ranked top 20 by XGBoost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nl-NL" sz="1200" dirty="0"/>
                        <a:t>Primary road 50 m, 100 m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nl-NL" sz="1200" dirty="0">
                          <a:solidFill>
                            <a:srgbClr val="7030A0"/>
                          </a:solidFill>
                        </a:rPr>
                        <a:t>Highway 100 m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nl-NL" sz="1200" dirty="0">
                          <a:solidFill>
                            <a:srgbClr val="7030A0"/>
                          </a:solidFill>
                        </a:rPr>
                        <a:t>Local road 25 m, 50 m, 100 m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nl-NL" sz="12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2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Selected by LASSO</a:t>
                      </a:r>
                      <a:endParaRPr lang="nl-NL" sz="1200" b="1" dirty="0"/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nl-NL" sz="1200" dirty="0"/>
                        <a:t>Primary road 50 m, 100 m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nl-NL" sz="1200" dirty="0">
                          <a:solidFill>
                            <a:srgbClr val="7030A0"/>
                          </a:solidFill>
                        </a:rPr>
                        <a:t>Highway 50 m, 100 m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nl-NL" sz="1200" dirty="0">
                          <a:solidFill>
                            <a:srgbClr val="7030A0"/>
                          </a:solidFill>
                        </a:rPr>
                        <a:t>Local road 25 m, 50 m, 100 m</a:t>
                      </a:r>
                    </a:p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endParaRPr lang="nl-NL" sz="1200" dirty="0">
                        <a:solidFill>
                          <a:schemeClr val="accent2"/>
                        </a:solidFill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375302700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CB349C2-97FD-4B3E-AF21-08CF57ED994F}"/>
              </a:ext>
            </a:extLst>
          </p:cNvPr>
          <p:cNvGraphicFramePr>
            <a:graphicFrameLocks noGrp="1"/>
          </p:cNvGraphicFramePr>
          <p:nvPr/>
        </p:nvGraphicFramePr>
        <p:xfrm>
          <a:off x="2793414" y="1947589"/>
          <a:ext cx="2050687" cy="4526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0687">
                  <a:extLst>
                    <a:ext uri="{9D8B030D-6E8A-4147-A177-3AD203B41FA5}">
                      <a16:colId xmlns:a16="http://schemas.microsoft.com/office/drawing/2014/main" val="1108072034"/>
                    </a:ext>
                  </a:extLst>
                </a:gridCol>
              </a:tblGrid>
              <a:tr h="434340">
                <a:tc>
                  <a:txBody>
                    <a:bodyPr/>
                    <a:lstStyle/>
                    <a:p>
                      <a:r>
                        <a:rPr lang="nl-NL" sz="1200" dirty="0"/>
                        <a:t>National model of Germany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677652693"/>
                  </a:ext>
                </a:extLst>
              </a:tr>
              <a:tr h="390906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nl-NL" sz="12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Ranked top 20 by Random Forest</a:t>
                      </a:r>
                      <a:endParaRPr lang="nl-NL" sz="1200" dirty="0"/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nl-NL" sz="1200" dirty="0">
                          <a:solidFill>
                            <a:schemeClr val="tx1"/>
                          </a:solidFill>
                        </a:rPr>
                        <a:t>Primary road 25m, 50 m, 100 m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nl-NL" sz="1200" dirty="0">
                          <a:solidFill>
                            <a:schemeClr val="tx1"/>
                          </a:solidFill>
                        </a:rPr>
                        <a:t>Local road 25m,  50 m, 100 m, 300 m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nl-NL" sz="12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nl-NL" sz="12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Ranked top 20 by XGBoost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nl-NL" sz="1200" dirty="0"/>
                        <a:t>Primary road 50 m, 100 m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nl-NL" sz="1200" dirty="0">
                          <a:solidFill>
                            <a:srgbClr val="7030A0"/>
                          </a:solidFill>
                        </a:rPr>
                        <a:t>Highway 50 m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nl-NL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Local road 25m,  50 m, 100 m, 300 m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nl-NL" sz="12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2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Selected by LASSO</a:t>
                      </a:r>
                      <a:endParaRPr lang="nl-NL" sz="1200" b="1" dirty="0"/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nl-NL" sz="1200" dirty="0"/>
                        <a:t>Primary </a:t>
                      </a:r>
                      <a:r>
                        <a:rPr lang="nl-NL" sz="1200" dirty="0">
                          <a:solidFill>
                            <a:schemeClr val="tx1"/>
                          </a:solidFill>
                        </a:rPr>
                        <a:t>road 25m, </a:t>
                      </a:r>
                      <a:r>
                        <a:rPr lang="nl-NL" sz="1200" dirty="0"/>
                        <a:t>50 m, 100 m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nl-NL" sz="1200" dirty="0">
                          <a:solidFill>
                            <a:srgbClr val="7030A0"/>
                          </a:solidFill>
                        </a:rPr>
                        <a:t>Highway 50m, 100 m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nl-NL" sz="1200" dirty="0">
                          <a:solidFill>
                            <a:schemeClr val="tx1"/>
                          </a:solidFill>
                        </a:rPr>
                        <a:t>Local road 100 m, 300m</a:t>
                      </a:r>
                    </a:p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endParaRPr lang="nl-NL" sz="1200" dirty="0">
                        <a:solidFill>
                          <a:schemeClr val="accent2"/>
                        </a:solidFill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375302700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D2492B6F-A6DE-457C-98C8-B5AD9F52971B}"/>
              </a:ext>
            </a:extLst>
          </p:cNvPr>
          <p:cNvSpPr/>
          <p:nvPr/>
        </p:nvSpPr>
        <p:spPr>
          <a:xfrm>
            <a:off x="2703545" y="1330085"/>
            <a:ext cx="37369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buClr>
                <a:schemeClr val="dk1"/>
              </a:buClr>
            </a:pPr>
            <a:r>
              <a:rPr lang="nl-NL" altLang="zh-CN" sz="1800" dirty="0">
                <a:latin typeface="+mj-lt"/>
                <a:cs typeface="Calibri" panose="020F0502020204030204" pitchFamily="34" charset="0"/>
              </a:rPr>
              <a:t>Important emition-related variables</a:t>
            </a:r>
            <a:endParaRPr lang="nl-NL" sz="1800" dirty="0">
              <a:latin typeface="+mj-lt"/>
              <a:cs typeface="Calibri" panose="020F05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DF5602-1330-4548-AD8D-B8BC2E2AF7AB}"/>
              </a:ext>
            </a:extLst>
          </p:cNvPr>
          <p:cNvSpPr txBox="1"/>
          <p:nvPr/>
        </p:nvSpPr>
        <p:spPr>
          <a:xfrm>
            <a:off x="4937578" y="2795099"/>
            <a:ext cx="234052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050" dirty="0"/>
              <a:t>*Highway 100 m ranked 26</a:t>
            </a:r>
          </a:p>
        </p:txBody>
      </p:sp>
    </p:spTree>
    <p:extLst>
      <p:ext uri="{BB962C8B-B14F-4D97-AF65-F5344CB8AC3E}">
        <p14:creationId xmlns:p14="http://schemas.microsoft.com/office/powerpoint/2010/main" val="99941348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D22858D-6B03-479E-B2BC-7763CF66A4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339" t="14744" r="24438" b="7087"/>
          <a:stretch/>
        </p:blipFill>
        <p:spPr>
          <a:xfrm>
            <a:off x="5754203" y="2478712"/>
            <a:ext cx="2529281" cy="289060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3EE2FBF-452F-4511-A247-6CBF760C3F50}"/>
              </a:ext>
            </a:extLst>
          </p:cNvPr>
          <p:cNvSpPr/>
          <p:nvPr/>
        </p:nvSpPr>
        <p:spPr>
          <a:xfrm>
            <a:off x="6334922" y="1679207"/>
            <a:ext cx="2254553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nl-NL" altLang="zh-CN" sz="1800" dirty="0"/>
              <a:t> </a:t>
            </a:r>
            <a:r>
              <a:rPr lang="nl-NL" altLang="zh-CN" sz="2100" dirty="0">
                <a:latin typeface="+mj-lt"/>
              </a:rPr>
              <a:t>US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778E17B-1A2F-41E2-90B8-4BB78057F46D}"/>
              </a:ext>
            </a:extLst>
          </p:cNvPr>
          <p:cNvSpPr/>
          <p:nvPr/>
        </p:nvSpPr>
        <p:spPr>
          <a:xfrm>
            <a:off x="6214217" y="4542189"/>
            <a:ext cx="804627" cy="248758"/>
          </a:xfrm>
          <a:prstGeom prst="rect">
            <a:avLst/>
          </a:prstGeom>
          <a:solidFill>
            <a:srgbClr val="F577E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highway</a:t>
            </a:r>
            <a:endParaRPr lang="nl-NL" sz="1050" dirty="0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8CDF59-BEC9-4B51-9E7D-2A6AB1668BCA}"/>
              </a:ext>
            </a:extLst>
          </p:cNvPr>
          <p:cNvSpPr/>
          <p:nvPr/>
        </p:nvSpPr>
        <p:spPr>
          <a:xfrm>
            <a:off x="8111491" y="3180243"/>
            <a:ext cx="804627" cy="248758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primary</a:t>
            </a:r>
            <a:endParaRPr lang="nl-NL" sz="105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ECCDB4F-FA19-45C5-ADB5-6BF3A0B20C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76"/>
          <a:stretch/>
        </p:blipFill>
        <p:spPr>
          <a:xfrm>
            <a:off x="-64707" y="938732"/>
            <a:ext cx="555110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47262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001C651-F697-4A0E-AC58-525E8E2F86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9905" y="2969431"/>
            <a:ext cx="3017522" cy="22592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0144843-DEA8-4A7C-8BBD-F79D8330DD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300" y="857250"/>
            <a:ext cx="5725205" cy="51435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5C1B332-B230-43A8-A93C-DAC124631296}"/>
              </a:ext>
            </a:extLst>
          </p:cNvPr>
          <p:cNvSpPr/>
          <p:nvPr/>
        </p:nvSpPr>
        <p:spPr>
          <a:xfrm>
            <a:off x="6066457" y="2845051"/>
            <a:ext cx="804627" cy="248758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primary</a:t>
            </a:r>
            <a:endParaRPr lang="nl-NL" sz="105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E6594D3-7B2F-4980-838D-B18BB395BC66}"/>
              </a:ext>
            </a:extLst>
          </p:cNvPr>
          <p:cNvSpPr/>
          <p:nvPr/>
        </p:nvSpPr>
        <p:spPr>
          <a:xfrm>
            <a:off x="6278647" y="1728380"/>
            <a:ext cx="8386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nl-NL" altLang="zh-CN" sz="1800" dirty="0"/>
              <a:t> Spain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3FCA697-0FFD-4C72-A31E-776BC9A7D716}"/>
              </a:ext>
            </a:extLst>
          </p:cNvPr>
          <p:cNvSpPr/>
          <p:nvPr/>
        </p:nvSpPr>
        <p:spPr>
          <a:xfrm>
            <a:off x="8245113" y="4630460"/>
            <a:ext cx="804627" cy="248758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highway</a:t>
            </a:r>
            <a:endParaRPr lang="nl-NL" sz="1050" dirty="0"/>
          </a:p>
        </p:txBody>
      </p:sp>
    </p:spTree>
    <p:extLst>
      <p:ext uri="{BB962C8B-B14F-4D97-AF65-F5344CB8AC3E}">
        <p14:creationId xmlns:p14="http://schemas.microsoft.com/office/powerpoint/2010/main" val="392388341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AF3F7F8F-5B53-4C91-B8E7-836056A2E48D}"/>
              </a:ext>
            </a:extLst>
          </p:cNvPr>
          <p:cNvSpPr/>
          <p:nvPr/>
        </p:nvSpPr>
        <p:spPr>
          <a:xfrm>
            <a:off x="6008615" y="1540737"/>
            <a:ext cx="258086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nl-NL" altLang="zh-CN" sz="2100" dirty="0">
                <a:latin typeface="+mj-lt"/>
              </a:rPr>
              <a:t>Random Forest</a:t>
            </a:r>
          </a:p>
          <a:p>
            <a:pPr fontAlgn="base"/>
            <a:r>
              <a:rPr lang="nl-NL" altLang="zh-CN" sz="2100" dirty="0">
                <a:latin typeface="+mj-lt"/>
              </a:rPr>
              <a:t>Prediction: China 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7BA05C-B4DD-4274-944F-B9BDEEC0AE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654" y="899718"/>
            <a:ext cx="4768768" cy="51435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7E40615-DBA4-454D-9048-1F54C0F9E46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767" t="15322" r="26304" b="3787"/>
          <a:stretch/>
        </p:blipFill>
        <p:spPr>
          <a:xfrm>
            <a:off x="6008615" y="2840395"/>
            <a:ext cx="1902537" cy="2646749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E7B84200-3B0C-4EB9-860D-B4C53010A184}"/>
              </a:ext>
            </a:extLst>
          </p:cNvPr>
          <p:cNvSpPr/>
          <p:nvPr/>
        </p:nvSpPr>
        <p:spPr>
          <a:xfrm>
            <a:off x="7704817" y="3861675"/>
            <a:ext cx="804627" cy="248758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highway</a:t>
            </a:r>
            <a:endParaRPr lang="nl-NL" sz="105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B94043E-2921-4CFE-8AE0-3A3BA90779D7}"/>
              </a:ext>
            </a:extLst>
          </p:cNvPr>
          <p:cNvSpPr/>
          <p:nvPr/>
        </p:nvSpPr>
        <p:spPr>
          <a:xfrm>
            <a:off x="5536229" y="3612917"/>
            <a:ext cx="804627" cy="248758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primary</a:t>
            </a:r>
            <a:endParaRPr lang="nl-NL" sz="105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4E3BED4-23EF-42C2-99B2-8DA7B789E29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4660" b="13544"/>
          <a:stretch/>
        </p:blipFill>
        <p:spPr>
          <a:xfrm>
            <a:off x="343559" y="4335078"/>
            <a:ext cx="990087" cy="46870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F50A9CA-B99E-4931-A9EF-0B76444463E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568" r="34750" b="13544"/>
          <a:stretch/>
        </p:blipFill>
        <p:spPr>
          <a:xfrm>
            <a:off x="343559" y="4857274"/>
            <a:ext cx="1472269" cy="468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045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17CB6E-7D64-4940-8726-0B1D65813CC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56</a:t>
            </a:fld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C172795-DEDD-407D-AE87-6E29392A0C98}"/>
              </a:ext>
            </a:extLst>
          </p:cNvPr>
          <p:cNvGraphicFramePr>
            <a:graphicFrameLocks noGrp="1"/>
          </p:cNvGraphicFramePr>
          <p:nvPr/>
        </p:nvGraphicFramePr>
        <p:xfrm>
          <a:off x="1143001" y="5443940"/>
          <a:ext cx="3708982" cy="572051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708982">
                  <a:extLst>
                    <a:ext uri="{9D8B030D-6E8A-4147-A177-3AD203B41FA5}">
                      <a16:colId xmlns:a16="http://schemas.microsoft.com/office/drawing/2014/main" val="2802489984"/>
                    </a:ext>
                  </a:extLst>
                </a:gridCol>
              </a:tblGrid>
              <a:tr h="221753">
                <a:tc>
                  <a:txBody>
                    <a:bodyPr/>
                    <a:lstStyle/>
                    <a:p>
                      <a:pPr algn="just"/>
                      <a:r>
                        <a:rPr lang="nl-NL" sz="1100" b="0" dirty="0">
                          <a:effectLst/>
                        </a:rPr>
                        <a:t>ROAD_M345: </a:t>
                      </a:r>
                      <a:r>
                        <a:rPr lang="nl-NL" sz="1100" dirty="0">
                          <a:effectLst/>
                        </a:rPr>
                        <a:t>secondry and local roads</a:t>
                      </a:r>
                      <a:endParaRPr lang="nl-NL" sz="1100" b="0" i="1" dirty="0">
                        <a:effectLst/>
                      </a:endParaRPr>
                    </a:p>
                  </a:txBody>
                  <a:tcPr marL="22526" marR="22526" marT="7509" marB="7509" anchor="ctr"/>
                </a:tc>
                <a:extLst>
                  <a:ext uri="{0D108BD9-81ED-4DB2-BD59-A6C34878D82A}">
                    <a16:rowId xmlns:a16="http://schemas.microsoft.com/office/drawing/2014/main" val="1481649125"/>
                  </a:ext>
                </a:extLst>
              </a:tr>
              <a:tr h="335058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100" dirty="0">
                          <a:effectLst/>
                        </a:rPr>
                        <a:t>Pop_: population</a:t>
                      </a:r>
                    </a:p>
                    <a:p>
                      <a:pPr algn="just"/>
                      <a:r>
                        <a:rPr lang="nl-NL" sz="1100" dirty="0">
                          <a:effectLst/>
                        </a:rPr>
                        <a:t>ROAD_2: primary roads</a:t>
                      </a:r>
                      <a:endParaRPr lang="nl-NL" sz="1100" b="0" i="1" dirty="0">
                        <a:effectLst/>
                      </a:endParaRPr>
                    </a:p>
                  </a:txBody>
                  <a:tcPr marL="22526" marR="22526" marT="7509" marB="7509" anchor="ctr"/>
                </a:tc>
                <a:extLst>
                  <a:ext uri="{0D108BD9-81ED-4DB2-BD59-A6C34878D82A}">
                    <a16:rowId xmlns:a16="http://schemas.microsoft.com/office/drawing/2014/main" val="461306879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B156A0DA-D922-434A-A39C-C43BD4072B86}"/>
              </a:ext>
            </a:extLst>
          </p:cNvPr>
          <p:cNvSpPr txBox="1"/>
          <p:nvPr/>
        </p:nvSpPr>
        <p:spPr>
          <a:xfrm>
            <a:off x="6858000" y="5462906"/>
            <a:ext cx="139676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050" dirty="0"/>
              <a:t>Global model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02E7217-0C9E-45D8-AFB8-D26C3746BAC0}"/>
              </a:ext>
            </a:extLst>
          </p:cNvPr>
          <p:cNvSpPr/>
          <p:nvPr/>
        </p:nvSpPr>
        <p:spPr>
          <a:xfrm>
            <a:off x="3833227" y="1165453"/>
            <a:ext cx="22365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buClr>
                <a:schemeClr val="dk1"/>
              </a:buClr>
            </a:pPr>
            <a:r>
              <a:rPr lang="nl-NL" sz="1800" dirty="0">
                <a:latin typeface="+mj-lt"/>
                <a:cs typeface="Calibri" panose="020F0502020204030204" pitchFamily="34" charset="0"/>
              </a:rPr>
              <a:t>Variable importance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2F9CBB8-AABE-4465-9D99-1CC0D98BB3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457" r="541" b="3242"/>
          <a:stretch/>
        </p:blipFill>
        <p:spPr>
          <a:xfrm>
            <a:off x="1296099" y="1705725"/>
            <a:ext cx="6395033" cy="3579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72744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BFB592-AC14-4A81-AB21-43C2EBE4ACD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57</a:t>
            </a:fld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5256046C-BBB2-4E83-9A20-34A031C04676}"/>
              </a:ext>
            </a:extLst>
          </p:cNvPr>
          <p:cNvGraphicFramePr>
            <a:graphicFrameLocks noGrp="1"/>
          </p:cNvGraphicFramePr>
          <p:nvPr/>
        </p:nvGraphicFramePr>
        <p:xfrm>
          <a:off x="1023228" y="5784299"/>
          <a:ext cx="3708982" cy="572051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708982">
                  <a:extLst>
                    <a:ext uri="{9D8B030D-6E8A-4147-A177-3AD203B41FA5}">
                      <a16:colId xmlns:a16="http://schemas.microsoft.com/office/drawing/2014/main" val="2802489984"/>
                    </a:ext>
                  </a:extLst>
                </a:gridCol>
              </a:tblGrid>
              <a:tr h="221753">
                <a:tc>
                  <a:txBody>
                    <a:bodyPr/>
                    <a:lstStyle/>
                    <a:p>
                      <a:pPr algn="just"/>
                      <a:r>
                        <a:rPr lang="nl-NL" sz="1100" b="0" dirty="0">
                          <a:effectLst/>
                        </a:rPr>
                        <a:t>ROAD_M345: </a:t>
                      </a:r>
                      <a:r>
                        <a:rPr lang="nl-NL" sz="1100" dirty="0">
                          <a:effectLst/>
                        </a:rPr>
                        <a:t>secondry and local roads</a:t>
                      </a:r>
                      <a:endParaRPr lang="nl-NL" sz="1100" b="0" i="1" dirty="0">
                        <a:effectLst/>
                      </a:endParaRPr>
                    </a:p>
                  </a:txBody>
                  <a:tcPr marL="22526" marR="22526" marT="7509" marB="7509" anchor="ctr"/>
                </a:tc>
                <a:extLst>
                  <a:ext uri="{0D108BD9-81ED-4DB2-BD59-A6C34878D82A}">
                    <a16:rowId xmlns:a16="http://schemas.microsoft.com/office/drawing/2014/main" val="1481649125"/>
                  </a:ext>
                </a:extLst>
              </a:tr>
              <a:tr h="335058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100" dirty="0">
                          <a:effectLst/>
                        </a:rPr>
                        <a:t>Pop_: population</a:t>
                      </a:r>
                    </a:p>
                    <a:p>
                      <a:pPr algn="just"/>
                      <a:r>
                        <a:rPr lang="nl-NL" sz="1100" dirty="0">
                          <a:effectLst/>
                        </a:rPr>
                        <a:t>ROAD_2: primary roads</a:t>
                      </a:r>
                      <a:endParaRPr lang="nl-NL" sz="1100" b="0" i="1" dirty="0">
                        <a:effectLst/>
                      </a:endParaRPr>
                    </a:p>
                  </a:txBody>
                  <a:tcPr marL="22526" marR="22526" marT="7509" marB="7509" anchor="ctr"/>
                </a:tc>
                <a:extLst>
                  <a:ext uri="{0D108BD9-81ED-4DB2-BD59-A6C34878D82A}">
                    <a16:rowId xmlns:a16="http://schemas.microsoft.com/office/drawing/2014/main" val="461306879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2C479A85-F695-4B7E-A8E7-71BA3702E199}"/>
              </a:ext>
            </a:extLst>
          </p:cNvPr>
          <p:cNvSpPr/>
          <p:nvPr/>
        </p:nvSpPr>
        <p:spPr>
          <a:xfrm>
            <a:off x="3721715" y="560125"/>
            <a:ext cx="22365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buClr>
                <a:schemeClr val="dk1"/>
              </a:buClr>
            </a:pPr>
            <a:r>
              <a:rPr lang="nl-NL" sz="1800" dirty="0">
                <a:latin typeface="+mj-lt"/>
                <a:cs typeface="Calibri" panose="020F0502020204030204" pitchFamily="34" charset="0"/>
              </a:rPr>
              <a:t>Variable importance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C534EC-7A15-4596-986B-AAB8E1FF4ECA}"/>
              </a:ext>
            </a:extLst>
          </p:cNvPr>
          <p:cNvSpPr txBox="1"/>
          <p:nvPr/>
        </p:nvSpPr>
        <p:spPr>
          <a:xfrm>
            <a:off x="7149166" y="6053342"/>
            <a:ext cx="94166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050" dirty="0"/>
              <a:t>Germany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96DF27-987F-41DF-B6C5-55F7CC2FA2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643" y="1085307"/>
            <a:ext cx="7495190" cy="4256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31749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A88E31-040F-486C-AC11-F30E2FCB0C1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58</a:t>
            </a:fld>
            <a:endParaRPr lang="en-US"/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7AEED371-0058-4991-8097-6BCD260FA4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63" t="46066" r="49049" b="6330"/>
          <a:stretch/>
        </p:blipFill>
        <p:spPr bwMode="auto">
          <a:xfrm>
            <a:off x="5809786" y="2323226"/>
            <a:ext cx="2116478" cy="1813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31EF06B-DAE2-4993-A9EE-575A50A84591}"/>
              </a:ext>
            </a:extLst>
          </p:cNvPr>
          <p:cNvSpPr/>
          <p:nvPr/>
        </p:nvSpPr>
        <p:spPr>
          <a:xfrm>
            <a:off x="1986308" y="4695797"/>
            <a:ext cx="2119491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sz="1050" dirty="0"/>
              <a:t>http://rpubs.com/menglu/473973</a:t>
            </a:r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7EB3A8FD-517F-4D19-AA29-4CAA07C71637}"/>
              </a:ext>
            </a:extLst>
          </p:cNvPr>
          <p:cNvSpPr txBox="1">
            <a:spLocks/>
          </p:cNvSpPr>
          <p:nvPr/>
        </p:nvSpPr>
        <p:spPr>
          <a:xfrm>
            <a:off x="1482954" y="1242441"/>
            <a:ext cx="5915025" cy="352723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defRPr/>
            </a:lvl2pPr>
            <a:lvl3pPr marL="0" marR="0" lvl="2" indent="0" algn="l" rtl="0">
              <a:spcBef>
                <a:spcPts val="0"/>
              </a:spcBef>
              <a:defRPr/>
            </a:lvl3pPr>
            <a:lvl4pPr marL="0" marR="0" lvl="3" indent="0" algn="l" rtl="0">
              <a:spcBef>
                <a:spcPts val="0"/>
              </a:spcBef>
              <a:defRPr/>
            </a:lvl4pPr>
            <a:lvl5pPr marL="0" marR="0" lvl="4" indent="0" algn="l" rtl="0">
              <a:spcBef>
                <a:spcPts val="0"/>
              </a:spcBef>
              <a:defRPr/>
            </a:lvl5pPr>
            <a:lvl6pPr marL="0" marR="0" lvl="5" indent="0" algn="l" rtl="0">
              <a:spcBef>
                <a:spcPts val="0"/>
              </a:spcBef>
              <a:defRPr/>
            </a:lvl6pPr>
            <a:lvl7pPr marL="0" marR="0" lvl="6" indent="0" algn="l" rtl="0">
              <a:spcBef>
                <a:spcPts val="0"/>
              </a:spcBef>
              <a:defRPr/>
            </a:lvl7pPr>
            <a:lvl8pPr marL="0" marR="0" lvl="7" indent="0" algn="l" rtl="0">
              <a:spcBef>
                <a:spcPts val="0"/>
              </a:spcBef>
              <a:defRPr/>
            </a:lvl8pPr>
            <a:lvl9pPr marL="0" marR="0" lvl="8" indent="0" algn="l" rtl="0">
              <a:spcBef>
                <a:spcPts val="0"/>
              </a:spcBef>
              <a:defRPr/>
            </a:lvl9pPr>
          </a:lstStyle>
          <a:p>
            <a:r>
              <a:rPr lang="nl-NL" sz="1800" dirty="0">
                <a:latin typeface="Calibri" panose="020F0502020204030204" pitchFamily="34" charset="0"/>
                <a:cs typeface="Calibri" panose="020F0502020204030204" pitchFamily="34" charset="0"/>
              </a:rPr>
              <a:t>Using random forest for Geostatistic-like interpolation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7DCCF55-DD5E-410B-A9B3-0E8A3E4D8A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73" y="2393104"/>
            <a:ext cx="2740780" cy="183254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02D2A65-562C-4CB2-A99D-BD86D2424A9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0248"/>
          <a:stretch/>
        </p:blipFill>
        <p:spPr>
          <a:xfrm>
            <a:off x="2706482" y="2347724"/>
            <a:ext cx="2798634" cy="1722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03041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59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880947" y="747133"/>
          <a:ext cx="7504770" cy="5397190"/>
        </p:xfrm>
        <a:graphic>
          <a:graphicData uri="http://schemas.openxmlformats.org/drawingml/2006/table">
            <a:tbl>
              <a:tblPr firstRow="1" firstCol="1" bandRow="1"/>
              <a:tblGrid>
                <a:gridCol w="25031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01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994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NL" sz="1400" dirty="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Road </a:t>
                      </a:r>
                      <a:r>
                        <a:rPr lang="nl-NL" sz="1400" dirty="0" err="1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length</a:t>
                      </a:r>
                      <a:endParaRPr lang="en-US" sz="1400" dirty="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NL" sz="140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 https://www.openstreetmap.org/</a:t>
                      </a:r>
                      <a:endParaRPr lang="en-US" sz="140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816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NL" sz="140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Industrial area</a:t>
                      </a:r>
                      <a:endParaRPr lang="en-US" sz="140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NL" sz="140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https://www.openstreetmap.org/</a:t>
                      </a:r>
                      <a:endParaRPr lang="en-US" sz="140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994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NL" sz="140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Population</a:t>
                      </a:r>
                      <a:endParaRPr lang="en-US" sz="140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NL" sz="140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http://www.integrated-assessment.eu/eu/index.html</a:t>
                      </a:r>
                      <a:endParaRPr lang="en-US" sz="140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816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NL" sz="140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Elevation</a:t>
                      </a:r>
                      <a:endParaRPr lang="en-US" sz="140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NL" sz="1400" u="sng">
                          <a:solidFill>
                            <a:srgbClr val="0563C1"/>
                          </a:solidFill>
                          <a:effectLst/>
                          <a:latin typeface="Calibri" charset="0"/>
                          <a:ea typeface="DengXian" charset="-122"/>
                          <a:cs typeface="Times New Roman" charset="0"/>
                          <a:hlinkClick r:id="rId2"/>
                        </a:rPr>
                        <a:t>https://www2.jpl.nasa.gov/srtm/</a:t>
                      </a:r>
                      <a:endParaRPr lang="en-US" sz="140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3511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NL" sz="140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Wind speed</a:t>
                      </a:r>
                      <a:endParaRPr lang="en-US" sz="140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u="sng">
                          <a:solidFill>
                            <a:srgbClr val="0563C1"/>
                          </a:solidFill>
                          <a:effectLst/>
                          <a:latin typeface="Calibri" charset="0"/>
                          <a:ea typeface="DengXian" charset="-122"/>
                          <a:cs typeface="Times New Roman" charset="0"/>
                          <a:hlinkClick r:id="rId3"/>
                        </a:rPr>
                        <a:t>https://confluence.ecmwf.int/pages/viewpage.action?pageId=74764925</a:t>
                      </a:r>
                      <a:endParaRPr lang="en-US" sz="140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NL" sz="140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 </a:t>
                      </a:r>
                      <a:endParaRPr lang="en-US" sz="140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3511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NL" sz="140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Temperature</a:t>
                      </a:r>
                      <a:endParaRPr lang="en-US" sz="140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u="sng">
                          <a:solidFill>
                            <a:srgbClr val="0563C1"/>
                          </a:solidFill>
                          <a:effectLst/>
                          <a:latin typeface="Calibri" charset="0"/>
                          <a:ea typeface="DengXian" charset="-122"/>
                          <a:cs typeface="Times New Roman" charset="0"/>
                          <a:hlinkClick r:id="rId3"/>
                        </a:rPr>
                        <a:t>https://confluence.ecmwf.int/pages/viewpage.action?pageId=74764925</a:t>
                      </a:r>
                      <a:endParaRPr lang="en-US" sz="140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NL" sz="140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 </a:t>
                      </a:r>
                      <a:endParaRPr lang="en-US" sz="140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994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NL" sz="140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TROPOMI</a:t>
                      </a:r>
                      <a:endParaRPr lang="en-US" sz="140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NL" sz="140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http://www.tropomi.nl</a:t>
                      </a:r>
                      <a:endParaRPr lang="en-US" sz="140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994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NL" sz="140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NO2 Surface product</a:t>
                      </a:r>
                      <a:endParaRPr lang="en-US" sz="140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NL" sz="1400" dirty="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http://</a:t>
                      </a:r>
                      <a:r>
                        <a:rPr lang="nl-NL" sz="1400" dirty="0" err="1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fizz.phys.dal.ca</a:t>
                      </a:r>
                      <a:r>
                        <a:rPr lang="nl-NL" sz="1400" dirty="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/~</a:t>
                      </a:r>
                      <a:r>
                        <a:rPr lang="nl-NL" sz="1400" dirty="0" err="1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atmos</a:t>
                      </a:r>
                      <a:r>
                        <a:rPr lang="nl-NL" sz="1400" dirty="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/</a:t>
                      </a:r>
                      <a:r>
                        <a:rPr lang="nl-NL" sz="1400" dirty="0" err="1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martin</a:t>
                      </a:r>
                      <a:r>
                        <a:rPr lang="nl-NL" sz="1400" dirty="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/?</a:t>
                      </a:r>
                      <a:r>
                        <a:rPr lang="nl-NL" sz="1400" dirty="0" err="1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page_id</a:t>
                      </a:r>
                      <a:r>
                        <a:rPr lang="nl-NL" sz="1400" dirty="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=232</a:t>
                      </a:r>
                      <a:endParaRPr lang="en-US" sz="1400" dirty="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23084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NL" sz="140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OMI</a:t>
                      </a:r>
                      <a:endParaRPr lang="en-US" sz="140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NL" sz="1400" dirty="0" err="1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https</a:t>
                      </a:r>
                      <a:r>
                        <a:rPr lang="nl-NL" sz="1400" dirty="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://</a:t>
                      </a:r>
                      <a:r>
                        <a:rPr lang="nl-NL" sz="1400" dirty="0" err="1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mirador.gsfc.nasa.gov</a:t>
                      </a:r>
                      <a:r>
                        <a:rPr lang="nl-NL" sz="1400" dirty="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/</a:t>
                      </a:r>
                      <a:r>
                        <a:rPr lang="nl-NL" sz="1400" dirty="0" err="1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cgi</a:t>
                      </a:r>
                      <a:r>
                        <a:rPr lang="nl-NL" sz="1400" dirty="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-bin/</a:t>
                      </a:r>
                      <a:r>
                        <a:rPr lang="nl-NL" sz="1400" dirty="0" err="1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mirador</a:t>
                      </a:r>
                      <a:r>
                        <a:rPr lang="nl-NL" sz="1400" dirty="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/</a:t>
                      </a:r>
                      <a:r>
                        <a:rPr lang="nl-NL" sz="1400" dirty="0" err="1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presentNavigation.pl?tree</a:t>
                      </a:r>
                      <a:r>
                        <a:rPr lang="nl-NL" sz="1400" dirty="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=</a:t>
                      </a:r>
                      <a:r>
                        <a:rPr lang="nl-NL" sz="1400" dirty="0" err="1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project&amp;dataset</a:t>
                      </a:r>
                      <a:r>
                        <a:rPr lang="nl-NL" sz="1400" dirty="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=OMNO2d.003&amp;project=</a:t>
                      </a:r>
                      <a:r>
                        <a:rPr lang="nl-NL" sz="1400" dirty="0" err="1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OMI&amp;dataGroup</a:t>
                      </a:r>
                      <a:r>
                        <a:rPr lang="nl-NL" sz="1400" dirty="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=L3_V003&amp;version=003&amp;CGISESSID=57642d429543194f1007d9b91bfab0ae</a:t>
                      </a:r>
                      <a:endParaRPr lang="en-US" sz="1400" dirty="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150420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>
                <a:spLocks noChangeAspect="1"/>
              </p:cNvSpPr>
              <p:nvPr/>
            </p:nvSpPr>
            <p:spPr>
              <a:xfrm>
                <a:off x="2246214" y="3017505"/>
                <a:ext cx="1136469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600" i="1">
                        <a:latin typeface="Cambria Math" charset="0"/>
                        <a:ea typeface="Calibri" charset="0"/>
                        <a:cs typeface="Calibri" charset="0"/>
                      </a:rPr>
                      <m:t> </m:t>
                    </m:r>
                  </m:oMath>
                </a14:m>
                <a:r>
                  <a:rPr lang="en-US" sz="1600" dirty="0">
                    <a:latin typeface="Calibri" charset="0"/>
                    <a:ea typeface="Calibri" charset="0"/>
                    <a:cs typeface="Calibri" charset="0"/>
                  </a:rPr>
                  <a:t>25 m buffer </a:t>
                </a: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6214" y="3017505"/>
                <a:ext cx="1136469" cy="246221"/>
              </a:xfrm>
              <a:prstGeom prst="rect">
                <a:avLst/>
              </a:prstGeom>
              <a:blipFill rotWithShape="0">
                <a:blip r:embed="rId3"/>
                <a:stretch>
                  <a:fillRect l="-9091" t="-142500" r="-4278" b="-1775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 25">
            <a:extLst>
              <a:ext uri="{FF2B5EF4-FFF2-40B4-BE49-F238E27FC236}">
                <a16:creationId xmlns:a16="http://schemas.microsoft.com/office/drawing/2014/main" id="{F4A34C4C-34F1-4B1A-938D-BD48C12004E1}"/>
              </a:ext>
            </a:extLst>
          </p:cNvPr>
          <p:cNvSpPr/>
          <p:nvPr/>
        </p:nvSpPr>
        <p:spPr>
          <a:xfrm>
            <a:off x="5538745" y="3017505"/>
            <a:ext cx="346028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Calibri" charset="0"/>
                <a:ea typeface="Calibri" charset="0"/>
                <a:cs typeface="Calibri" charset="0"/>
              </a:rPr>
              <a:t>1000 m buffer</a:t>
            </a:r>
            <a:endParaRPr lang="nl-NL" sz="1600" dirty="0"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4F10043-B70A-44A5-A5B4-5B3942AFFF1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026" t="6165" r="3737" b="51511"/>
          <a:stretch/>
        </p:blipFill>
        <p:spPr>
          <a:xfrm>
            <a:off x="4369273" y="3335073"/>
            <a:ext cx="3988259" cy="237200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96DA017-CD17-4ED5-9072-244C10EB8E2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58" t="54796" r="51779" b="2033"/>
          <a:stretch/>
        </p:blipFill>
        <p:spPr>
          <a:xfrm>
            <a:off x="786469" y="3335074"/>
            <a:ext cx="4133402" cy="242137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BF10FD8-8C11-4194-AA0B-C24177109EA1}"/>
              </a:ext>
            </a:extLst>
          </p:cNvPr>
          <p:cNvSpPr/>
          <p:nvPr/>
        </p:nvSpPr>
        <p:spPr>
          <a:xfrm>
            <a:off x="3382683" y="1323900"/>
            <a:ext cx="18020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Road density</a:t>
            </a:r>
            <a:endParaRPr lang="nl-NL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519953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60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591015" y="1131826"/>
            <a:ext cx="7950818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 err="1"/>
              <a:t>nrounds</a:t>
            </a:r>
            <a:r>
              <a:rPr lang="en-US" sz="1800" dirty="0"/>
              <a:t>: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800" dirty="0"/>
              <a:t>Controls the maximum number of iterations.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800" dirty="0"/>
              <a:t>Tuned by CV</a:t>
            </a:r>
          </a:p>
          <a:p>
            <a:r>
              <a:rPr lang="en-US" sz="1800" dirty="0"/>
              <a:t>Eta: 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800" dirty="0"/>
              <a:t>Controls the learning rate, 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800" dirty="0"/>
              <a:t>It must be supported by increase in </a:t>
            </a:r>
            <a:r>
              <a:rPr lang="en-US" sz="1800" dirty="0" err="1"/>
              <a:t>nrounds</a:t>
            </a:r>
            <a:r>
              <a:rPr lang="en-US" sz="1800" dirty="0"/>
              <a:t>. </a:t>
            </a:r>
          </a:p>
          <a:p>
            <a:r>
              <a:rPr lang="en-US" sz="1800" dirty="0" err="1"/>
              <a:t>max_depth</a:t>
            </a:r>
            <a:r>
              <a:rPr lang="en-US" sz="1800" dirty="0"/>
              <a:t>: 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800" dirty="0"/>
              <a:t>It controls the depth of the tree. Larger data sets require deep trees to learn the rules from data.  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800" dirty="0"/>
              <a:t>Tuned by CV</a:t>
            </a:r>
          </a:p>
          <a:p>
            <a:r>
              <a:rPr lang="en-US" sz="1800" dirty="0"/>
              <a:t>Gamma: </a:t>
            </a:r>
          </a:p>
          <a:p>
            <a:pPr marL="285750" lvl="3" indent="-285750">
              <a:buFont typeface="Arial" charset="0"/>
              <a:buChar char="•"/>
            </a:pPr>
            <a:r>
              <a:rPr lang="en-US" sz="1800" dirty="0"/>
              <a:t>Controls regularization (or prevents </a:t>
            </a:r>
            <a:r>
              <a:rPr lang="en-US" sz="1800" dirty="0" err="1"/>
              <a:t>overfitting</a:t>
            </a:r>
            <a:r>
              <a:rPr lang="en-US" sz="1800" dirty="0"/>
              <a:t>).  </a:t>
            </a:r>
          </a:p>
          <a:p>
            <a:pPr marL="285750" lvl="3" indent="-285750">
              <a:buFont typeface="Arial" charset="0"/>
              <a:buChar char="•"/>
            </a:pPr>
            <a:r>
              <a:rPr lang="en-US" sz="1800" dirty="0"/>
              <a:t>Higher the value, higher the regularization. Regularization means penalizing large coefficients which don't improve the model's performance. </a:t>
            </a:r>
          </a:p>
          <a:p>
            <a:pPr marL="285750" lvl="3" indent="-285750">
              <a:buFont typeface="Arial" charset="0"/>
              <a:buChar char="•"/>
            </a:pPr>
            <a:r>
              <a:rPr lang="en-US" sz="1800" dirty="0"/>
              <a:t>If you see train error &gt;&gt;  test error, bring gamma into action.</a:t>
            </a:r>
          </a:p>
          <a:p>
            <a:r>
              <a:rPr lang="en-US" sz="1800" dirty="0"/>
              <a:t>Norms: 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800" dirty="0"/>
              <a:t>L1 norm (alpha) and L2 norm (lambda)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7512BD-613F-4604-BFA9-7016D75997A1}"/>
              </a:ext>
            </a:extLst>
          </p:cNvPr>
          <p:cNvSpPr/>
          <p:nvPr/>
        </p:nvSpPr>
        <p:spPr>
          <a:xfrm>
            <a:off x="3097519" y="467900"/>
            <a:ext cx="25651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buClr>
                <a:schemeClr val="dk1"/>
              </a:buClr>
            </a:pPr>
            <a:r>
              <a:rPr lang="nl-NL" sz="2400"/>
              <a:t>Hyperparameters</a:t>
            </a:r>
            <a:endParaRPr lang="nl-NL" sz="2400" dirty="0"/>
          </a:p>
        </p:txBody>
      </p:sp>
    </p:spTree>
    <p:extLst>
      <p:ext uri="{BB962C8B-B14F-4D97-AF65-F5344CB8AC3E}">
        <p14:creationId xmlns:p14="http://schemas.microsoft.com/office/powerpoint/2010/main" val="157421916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>
                <a:spLocks noChangeAspect="1"/>
              </p:cNvSpPr>
              <p:nvPr/>
            </p:nvSpPr>
            <p:spPr>
              <a:xfrm>
                <a:off x="2246214" y="3017505"/>
                <a:ext cx="1136469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600" i="1">
                        <a:latin typeface="Cambria Math" charset="0"/>
                        <a:ea typeface="Calibri" charset="0"/>
                        <a:cs typeface="Calibri" charset="0"/>
                      </a:rPr>
                      <m:t> </m:t>
                    </m:r>
                  </m:oMath>
                </a14:m>
                <a:r>
                  <a:rPr lang="en-US" sz="1600" dirty="0">
                    <a:latin typeface="Calibri" charset="0"/>
                    <a:ea typeface="Calibri" charset="0"/>
                    <a:cs typeface="Calibri" charset="0"/>
                  </a:rPr>
                  <a:t>25 m buffer </a:t>
                </a: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6214" y="3017505"/>
                <a:ext cx="1136469" cy="246221"/>
              </a:xfrm>
              <a:prstGeom prst="rect">
                <a:avLst/>
              </a:prstGeom>
              <a:blipFill rotWithShape="0">
                <a:blip r:embed="rId3"/>
                <a:stretch>
                  <a:fillRect l="-9091" t="-142500" r="-4278" b="-1775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 25">
            <a:extLst>
              <a:ext uri="{FF2B5EF4-FFF2-40B4-BE49-F238E27FC236}">
                <a16:creationId xmlns:a16="http://schemas.microsoft.com/office/drawing/2014/main" id="{F4A34C4C-34F1-4B1A-938D-BD48C12004E1}"/>
              </a:ext>
            </a:extLst>
          </p:cNvPr>
          <p:cNvSpPr/>
          <p:nvPr/>
        </p:nvSpPr>
        <p:spPr>
          <a:xfrm>
            <a:off x="5538745" y="3017505"/>
            <a:ext cx="346028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Calibri" charset="0"/>
                <a:ea typeface="Calibri" charset="0"/>
                <a:cs typeface="Calibri" charset="0"/>
              </a:rPr>
              <a:t>1000 m buffer</a:t>
            </a:r>
            <a:endParaRPr lang="nl-NL" sz="1600" dirty="0"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4F10043-B70A-44A5-A5B4-5B3942AFFF1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026" t="6165" r="3737" b="51511"/>
          <a:stretch/>
        </p:blipFill>
        <p:spPr>
          <a:xfrm>
            <a:off x="4369273" y="3335073"/>
            <a:ext cx="3988259" cy="237200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96DA017-CD17-4ED5-9072-244C10EB8E2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58" t="54796" r="51779" b="2033"/>
          <a:stretch/>
        </p:blipFill>
        <p:spPr>
          <a:xfrm>
            <a:off x="786469" y="3335074"/>
            <a:ext cx="4133402" cy="242137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BF10FD8-8C11-4194-AA0B-C24177109EA1}"/>
              </a:ext>
            </a:extLst>
          </p:cNvPr>
          <p:cNvSpPr/>
          <p:nvPr/>
        </p:nvSpPr>
        <p:spPr>
          <a:xfrm>
            <a:off x="3382683" y="1323900"/>
            <a:ext cx="26260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Buffered predictors</a:t>
            </a:r>
            <a:endParaRPr lang="nl-NL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246990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1" name="Picture 5" descr="C:\0_Profession\PostDoc\2019\projects\presentations\CCSS\pics\9_cn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0562" y="1705257"/>
            <a:ext cx="6188952" cy="2130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3" name="Picture 7" descr="C:\0_Profession\PostDoc\2019\projects\presentations\CCSS\pics\9_cnn0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4111" y="2066043"/>
            <a:ext cx="6544198" cy="1669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Picture 8" descr="C:\0_Profession\PostDoc\2019\projects\presentations\CCSS\pics\9_cnn03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4111" y="2057879"/>
            <a:ext cx="6544198" cy="1669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5" name="Picture 9" descr="C:\0_Profession\PostDoc\2019\projects\presentations\CCSS\pics\9_cnn04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4111" y="2056915"/>
            <a:ext cx="6544198" cy="1669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Related image"/>
          <p:cNvPicPr>
            <a:picLocks noChangeAspect="1" noChangeArrowheads="1" noCrop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4980" y="3919353"/>
            <a:ext cx="1550485" cy="1762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https://i.stack.imgur.com/f2RiP.gif"/>
          <p:cNvPicPr>
            <a:picLocks noChangeAspect="1" noChangeArrowheads="1" noCrop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6268" y="4535906"/>
            <a:ext cx="1550485" cy="1762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0_Profession\PostDoc\2019\projects\presentations\CCSS\pics\9_cnn05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1" y="4136903"/>
            <a:ext cx="4667995" cy="989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0_Profession\PostDoc\2019\projects\presentations\CCSS\pics\9_cnn06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1" y="4132000"/>
            <a:ext cx="4667995" cy="989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0_Profession\PostDoc\2019\projects\presentations\CCSS\pics\9_cnn07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4132000"/>
            <a:ext cx="4667995" cy="989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6998BC8-1CB4-B547-8EB1-32E06391AB69}"/>
              </a:ext>
            </a:extLst>
          </p:cNvPr>
          <p:cNvSpPr/>
          <p:nvPr/>
        </p:nvSpPr>
        <p:spPr>
          <a:xfrm>
            <a:off x="2824561" y="714531"/>
            <a:ext cx="418095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Convolution</a:t>
            </a:r>
            <a: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and</a:t>
            </a:r>
            <a: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deconvolution</a:t>
            </a:r>
            <a: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3088269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92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9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9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A3F08F-A81D-43AA-AB5A-67D475911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Remote sensing measurements: </a:t>
            </a:r>
            <a:b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OMI (</a:t>
            </a:r>
            <a: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  <a:t>Ozone Monitoring Instrument)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26BB05-1F90-48D9-A611-AC0F9FECC43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63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C84B444-2569-4B20-88E4-DA4D6AE658BC}"/>
              </a:ext>
            </a:extLst>
          </p:cNvPr>
          <p:cNvSpPr/>
          <p:nvPr/>
        </p:nvSpPr>
        <p:spPr>
          <a:xfrm>
            <a:off x="5669176" y="3112678"/>
            <a:ext cx="202972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>
                <a:latin typeface="+mj-lt"/>
              </a:rPr>
              <a:t>At nadir 13 km × 24 km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1EF559C-C90A-4B1D-8F91-6936D3202BB0}"/>
              </a:ext>
            </a:extLst>
          </p:cNvPr>
          <p:cNvSpPr/>
          <p:nvPr/>
        </p:nvSpPr>
        <p:spPr>
          <a:xfrm>
            <a:off x="3525633" y="5181111"/>
            <a:ext cx="1970411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sz="1050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Zoom in mode 13 km× 12 km 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E6896D9-461F-421C-BDAA-6C49B908C04D}"/>
              </a:ext>
            </a:extLst>
          </p:cNvPr>
          <p:cNvSpPr/>
          <p:nvPr/>
        </p:nvSpPr>
        <p:spPr>
          <a:xfrm>
            <a:off x="1740913" y="5429073"/>
            <a:ext cx="153599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sz="1100" dirty="0">
                <a:latin typeface="+mj-lt"/>
              </a:rPr>
              <a:t>Daily global coverage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C211663-EBDB-41FD-A5E2-F708382551DC}"/>
              </a:ext>
            </a:extLst>
          </p:cNvPr>
          <p:cNvSpPr/>
          <p:nvPr/>
        </p:nvSpPr>
        <p:spPr>
          <a:xfrm>
            <a:off x="1409381" y="4922493"/>
            <a:ext cx="398378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altLang="zh-CN" sz="1200" dirty="0">
                <a:latin typeface="+mj-lt"/>
              </a:rPr>
              <a:t>Spectral bands: </a:t>
            </a:r>
            <a:r>
              <a:rPr lang="en-US" sz="1200" dirty="0">
                <a:solidFill>
                  <a:srgbClr val="031E31"/>
                </a:solidFill>
                <a:latin typeface="+mj-lt"/>
              </a:rPr>
              <a:t>ultraviolet and visible (</a:t>
            </a:r>
            <a:r>
              <a:rPr lang="nl-NL" sz="1200" dirty="0">
                <a:latin typeface="+mj-lt"/>
              </a:rPr>
              <a:t>270 to 500 nm) </a:t>
            </a:r>
            <a:r>
              <a:rPr lang="en-US" sz="1200" dirty="0">
                <a:solidFill>
                  <a:srgbClr val="031E31"/>
                </a:solidFill>
                <a:latin typeface="+mj-lt"/>
              </a:rPr>
              <a:t> </a:t>
            </a:r>
            <a:r>
              <a:rPr lang="nl-NL" sz="1200" dirty="0">
                <a:latin typeface="Verdana" panose="020B0604030504040204" pitchFamily="34" charset="0"/>
              </a:rPr>
              <a:t> </a:t>
            </a:r>
            <a:endParaRPr lang="nl-NL" sz="1200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C425B61B-4297-46D9-9CCC-72C1F78E706B}"/>
              </a:ext>
            </a:extLst>
          </p:cNvPr>
          <p:cNvGraphicFramePr>
            <a:graphicFrameLocks noGrp="1"/>
          </p:cNvGraphicFramePr>
          <p:nvPr/>
        </p:nvGraphicFramePr>
        <p:xfrm>
          <a:off x="5669176" y="2125266"/>
          <a:ext cx="2020578" cy="559118"/>
        </p:xfrm>
        <a:graphic>
          <a:graphicData uri="http://schemas.openxmlformats.org/drawingml/2006/table">
            <a:tbl>
              <a:tblPr/>
              <a:tblGrid>
                <a:gridCol w="1213991">
                  <a:extLst>
                    <a:ext uri="{9D8B030D-6E8A-4147-A177-3AD203B41FA5}">
                      <a16:colId xmlns:a16="http://schemas.microsoft.com/office/drawing/2014/main" val="2648844063"/>
                    </a:ext>
                  </a:extLst>
                </a:gridCol>
                <a:gridCol w="806587">
                  <a:extLst>
                    <a:ext uri="{9D8B030D-6E8A-4147-A177-3AD203B41FA5}">
                      <a16:colId xmlns:a16="http://schemas.microsoft.com/office/drawing/2014/main" val="248086493"/>
                    </a:ext>
                  </a:extLst>
                </a:gridCol>
              </a:tblGrid>
              <a:tr h="391478">
                <a:tc>
                  <a:txBody>
                    <a:bodyPr/>
                    <a:lstStyle/>
                    <a:p>
                      <a:pPr fontAlgn="t"/>
                      <a:r>
                        <a:rPr lang="nl-NL" sz="1600" b="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</a:rPr>
                        <a:t>Date of Launch</a:t>
                      </a:r>
                    </a:p>
                  </a:txBody>
                  <a:tcPr marL="35719" marR="35719" marT="35719" marB="3571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nl-NL" sz="1600" b="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</a:rPr>
                        <a:t>15 July 2004</a:t>
                      </a:r>
                    </a:p>
                  </a:txBody>
                  <a:tcPr marL="35719" marR="35719" marT="35719" marB="3571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1423385"/>
                  </a:ext>
                </a:extLst>
              </a:tr>
            </a:tbl>
          </a:graphicData>
        </a:graphic>
      </p:graphicFrame>
      <p:pic>
        <p:nvPicPr>
          <p:cNvPr id="7172" name="Picture 4" descr="OMI NO2 columns">
            <a:extLst>
              <a:ext uri="{FF2B5EF4-FFF2-40B4-BE49-F238E27FC236}">
                <a16:creationId xmlns:a16="http://schemas.microsoft.com/office/drawing/2014/main" id="{ADB1264A-697D-445C-BFD9-690DCE1F18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796" y="1469392"/>
            <a:ext cx="4613080" cy="3401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1">
            <a:extLst>
              <a:ext uri="{FF2B5EF4-FFF2-40B4-BE49-F238E27FC236}">
                <a16:creationId xmlns:a16="http://schemas.microsoft.com/office/drawing/2014/main" id="{782EF8F4-3BD5-45E2-A0F9-7D72A5ECC3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53377"/>
            <a:ext cx="48090" cy="207749"/>
          </a:xfrm>
          <a:prstGeom prst="rect">
            <a:avLst/>
          </a:prstGeom>
          <a:solidFill>
            <a:srgbClr val="E4E4E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685800"/>
            <a:r>
              <a:rPr lang="nl-NL" altLang="nl-NL" sz="1350" dirty="0"/>
              <a:t>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C87C6EB-AEFE-4C17-A785-65594EB38E7C}"/>
              </a:ext>
            </a:extLst>
          </p:cNvPr>
          <p:cNvSpPr/>
          <p:nvPr/>
        </p:nvSpPr>
        <p:spPr>
          <a:xfrm>
            <a:off x="5586762" y="4001149"/>
            <a:ext cx="351141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31E31"/>
                </a:solidFill>
                <a:latin typeface="+mj-lt"/>
              </a:rPr>
              <a:t> NO2, SO2, </a:t>
            </a:r>
            <a:r>
              <a:rPr lang="en-US" dirty="0" err="1">
                <a:solidFill>
                  <a:srgbClr val="031E31"/>
                </a:solidFill>
                <a:latin typeface="+mj-lt"/>
              </a:rPr>
              <a:t>BrO</a:t>
            </a:r>
            <a:r>
              <a:rPr lang="en-US" dirty="0">
                <a:solidFill>
                  <a:srgbClr val="031E31"/>
                </a:solidFill>
                <a:latin typeface="+mj-lt"/>
              </a:rPr>
              <a:t>, OCIO, O3 (36 km</a:t>
            </a:r>
            <a:r>
              <a:rPr lang="nl-NL" dirty="0"/>
              <a:t> × </a:t>
            </a:r>
            <a:r>
              <a:rPr lang="en-US" dirty="0">
                <a:solidFill>
                  <a:srgbClr val="031E31"/>
                </a:solidFill>
                <a:latin typeface="+mj-lt"/>
              </a:rPr>
              <a:t>48 km)</a:t>
            </a:r>
          </a:p>
        </p:txBody>
      </p:sp>
    </p:spTree>
    <p:extLst>
      <p:ext uri="{BB962C8B-B14F-4D97-AF65-F5344CB8AC3E}">
        <p14:creationId xmlns:p14="http://schemas.microsoft.com/office/powerpoint/2010/main" val="241851753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E0FA3D-DBC1-4717-AFC3-012D6EB74AFD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737796" y="5668556"/>
            <a:ext cx="1600199" cy="273844"/>
          </a:xfrm>
        </p:spPr>
        <p:txBody>
          <a:bodyPr/>
          <a:lstStyle/>
          <a:p>
            <a:fld id="{00000000-1234-1234-1234-123412341234}" type="slidenum">
              <a:rPr lang="en-US" smtClean="0"/>
              <a:pPr/>
              <a:t>64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B3F23E-7EF3-4065-B90C-882BD23EF9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5349"/>
          <a:stretch/>
        </p:blipFill>
        <p:spPr>
          <a:xfrm>
            <a:off x="133814" y="2138631"/>
            <a:ext cx="3342788" cy="3241172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410C12D9-DBF1-4798-9908-A0634CDCCE28}"/>
              </a:ext>
            </a:extLst>
          </p:cNvPr>
          <p:cNvSpPr txBox="1">
            <a:spLocks/>
          </p:cNvSpPr>
          <p:nvPr/>
        </p:nvSpPr>
        <p:spPr>
          <a:xfrm>
            <a:off x="1485900" y="1026937"/>
            <a:ext cx="6172200" cy="857250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defRPr/>
            </a:lvl2pPr>
            <a:lvl3pPr marL="0" marR="0" lvl="2" indent="0" algn="l" rtl="0">
              <a:spcBef>
                <a:spcPts val="0"/>
              </a:spcBef>
              <a:defRPr/>
            </a:lvl3pPr>
            <a:lvl4pPr marL="0" marR="0" lvl="3" indent="0" algn="l" rtl="0">
              <a:spcBef>
                <a:spcPts val="0"/>
              </a:spcBef>
              <a:defRPr/>
            </a:lvl4pPr>
            <a:lvl5pPr marL="0" marR="0" lvl="4" indent="0" algn="l" rtl="0">
              <a:spcBef>
                <a:spcPts val="0"/>
              </a:spcBef>
              <a:defRPr/>
            </a:lvl5pPr>
            <a:lvl6pPr marL="0" marR="0" lvl="5" indent="0" algn="l" rtl="0">
              <a:spcBef>
                <a:spcPts val="0"/>
              </a:spcBef>
              <a:defRPr/>
            </a:lvl6pPr>
            <a:lvl7pPr marL="0" marR="0" lvl="6" indent="0" algn="l" rtl="0">
              <a:spcBef>
                <a:spcPts val="0"/>
              </a:spcBef>
              <a:defRPr/>
            </a:lvl7pPr>
            <a:lvl8pPr marL="0" marR="0" lvl="7" indent="0" algn="l" rtl="0">
              <a:spcBef>
                <a:spcPts val="0"/>
              </a:spcBef>
              <a:defRPr/>
            </a:lvl8pPr>
            <a:lvl9pPr marL="0" marR="0" lvl="8" indent="0" algn="l" rtl="0">
              <a:spcBef>
                <a:spcPts val="0"/>
              </a:spcBef>
              <a:defRPr/>
            </a:lvl9pPr>
          </a:lstStyle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Tropomi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: Sentinel 5p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9FE2952-EE5A-4F73-A4DD-81BFAE1876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4220" y="2293010"/>
            <a:ext cx="5355966" cy="2285275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5403912" y="6089750"/>
            <a:ext cx="192392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+mj-lt"/>
              </a:rPr>
              <a:t>Feb 2018 to Jan 2019</a:t>
            </a:r>
            <a:endParaRPr lang="nl-NL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8401983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54604-6A7F-3147-97AE-B0F96F3D1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18183C-D1E2-AF45-8F2D-F1A5FC6C17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2CD67C-D768-E642-B887-438BAB162F2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65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475F22-EC32-3B49-9E7F-88B0F8BC7F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11613"/>
            <a:ext cx="9144000" cy="4634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38244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9995BC-8863-0342-B79F-426EE20F767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66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06CE74-B381-1C47-80FD-600C9C82CA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8357" y="704850"/>
            <a:ext cx="5030207" cy="487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47098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8B7011-D9FC-408B-954C-4ABFE93122E9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684003" y="6356350"/>
            <a:ext cx="2133599" cy="365125"/>
          </a:xfrm>
        </p:spPr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67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9AB8309-FF24-43AB-97F5-135841FBAEC8}"/>
              </a:ext>
            </a:extLst>
          </p:cNvPr>
          <p:cNvSpPr txBox="1">
            <a:spLocks/>
          </p:cNvSpPr>
          <p:nvPr/>
        </p:nvSpPr>
        <p:spPr>
          <a:xfrm>
            <a:off x="669640" y="397994"/>
            <a:ext cx="7886700" cy="47029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defRPr/>
            </a:lvl2pPr>
            <a:lvl3pPr marL="0" marR="0" lvl="2" indent="0" algn="l" rtl="0">
              <a:spcBef>
                <a:spcPts val="0"/>
              </a:spcBef>
              <a:defRPr/>
            </a:lvl3pPr>
            <a:lvl4pPr marL="0" marR="0" lvl="3" indent="0" algn="l" rtl="0">
              <a:spcBef>
                <a:spcPts val="0"/>
              </a:spcBef>
              <a:defRPr/>
            </a:lvl4pPr>
            <a:lvl5pPr marL="0" marR="0" lvl="4" indent="0" algn="l" rtl="0">
              <a:spcBef>
                <a:spcPts val="0"/>
              </a:spcBef>
              <a:defRPr/>
            </a:lvl5pPr>
            <a:lvl6pPr marL="0" marR="0" lvl="5" indent="0" algn="l" rtl="0">
              <a:spcBef>
                <a:spcPts val="0"/>
              </a:spcBef>
              <a:defRPr/>
            </a:lvl6pPr>
            <a:lvl7pPr marL="0" marR="0" lvl="6" indent="0" algn="l" rtl="0">
              <a:spcBef>
                <a:spcPts val="0"/>
              </a:spcBef>
              <a:defRPr/>
            </a:lvl7pPr>
            <a:lvl8pPr marL="0" marR="0" lvl="7" indent="0" algn="l" rtl="0">
              <a:spcBef>
                <a:spcPts val="0"/>
              </a:spcBef>
              <a:defRPr/>
            </a:lvl8pPr>
            <a:lvl9pPr marL="0" marR="0" lvl="8" indent="0" algn="l" rtl="0">
              <a:spcBef>
                <a:spcPts val="0"/>
              </a:spcBef>
              <a:defRPr/>
            </a:lvl9pPr>
          </a:lstStyle>
          <a:p>
            <a:r>
              <a:rPr lang="nl-NL" sz="2400" dirty="0">
                <a:latin typeface="+mj-lt"/>
                <a:cs typeface="Calibri" panose="020F0502020204030204" pitchFamily="34" charset="0"/>
              </a:rPr>
              <a:t>Control </a:t>
            </a:r>
            <a:r>
              <a:rPr lang="nl-NL" sz="2400" dirty="0" err="1">
                <a:latin typeface="+mj-lt"/>
                <a:cs typeface="Calibri" panose="020F0502020204030204" pitchFamily="34" charset="0"/>
              </a:rPr>
              <a:t>overfitting</a:t>
            </a:r>
            <a:r>
              <a:rPr lang="nl-NL" sz="2400" dirty="0">
                <a:latin typeface="+mj-lt"/>
                <a:cs typeface="Calibri" panose="020F0502020204030204" pitchFamily="34" charset="0"/>
              </a:rPr>
              <a:t>: </a:t>
            </a:r>
            <a:r>
              <a:rPr lang="nl-NL" sz="2400" dirty="0" err="1">
                <a:latin typeface="+mj-lt"/>
                <a:cs typeface="Calibri" panose="020F0502020204030204" pitchFamily="34" charset="0"/>
              </a:rPr>
              <a:t>Ridge</a:t>
            </a:r>
            <a:r>
              <a:rPr lang="nl-NL" sz="2400" dirty="0">
                <a:latin typeface="+mj-lt"/>
                <a:cs typeface="Calibri" panose="020F0502020204030204" pitchFamily="34" charset="0"/>
              </a:rPr>
              <a:t> </a:t>
            </a:r>
            <a:r>
              <a:rPr lang="nl-NL" sz="2400" dirty="0" err="1">
                <a:latin typeface="+mj-lt"/>
                <a:cs typeface="Calibri" panose="020F0502020204030204" pitchFamily="34" charset="0"/>
              </a:rPr>
              <a:t>and</a:t>
            </a:r>
            <a:r>
              <a:rPr lang="nl-NL" sz="2400" dirty="0">
                <a:latin typeface="+mj-lt"/>
                <a:cs typeface="Calibri" panose="020F0502020204030204" pitchFamily="34" charset="0"/>
              </a:rPr>
              <a:t> Lasso </a:t>
            </a:r>
            <a:r>
              <a:rPr lang="nl-NL" sz="2400" dirty="0" err="1">
                <a:latin typeface="+mj-lt"/>
                <a:cs typeface="Calibri" panose="020F0502020204030204" pitchFamily="34" charset="0"/>
              </a:rPr>
              <a:t>regularization</a:t>
            </a:r>
            <a:endParaRPr lang="en-US" sz="2400" dirty="0">
              <a:latin typeface="+mj-lt"/>
              <a:cs typeface="Calibr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DEA597-94E8-41A4-BFCB-DBA72A99C2B2}"/>
              </a:ext>
            </a:extLst>
          </p:cNvPr>
          <p:cNvSpPr txBox="1"/>
          <p:nvPr/>
        </p:nvSpPr>
        <p:spPr>
          <a:xfrm>
            <a:off x="-492287" y="1181113"/>
            <a:ext cx="91762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NL" sz="1800" dirty="0"/>
          </a:p>
          <a:p>
            <a:r>
              <a:rPr lang="nl-NL" dirty="0"/>
              <a:t> </a:t>
            </a:r>
          </a:p>
        </p:txBody>
      </p:sp>
      <p:pic>
        <p:nvPicPr>
          <p:cNvPr id="1030" name="Picture 6" descr="https://res.cloudinary.com/dyd911kmh/image/upload/f_auto,q_auto:best/v1543418448/eq11_ij4mms.png">
            <a:extLst>
              <a:ext uri="{FF2B5EF4-FFF2-40B4-BE49-F238E27FC236}">
                <a16:creationId xmlns:a16="http://schemas.microsoft.com/office/drawing/2014/main" id="{45FD0C1A-DE36-4400-B368-11DEBEFD7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108" y="5359636"/>
            <a:ext cx="3344777" cy="615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res.cloudinary.com/dyd911kmh/image/upload/f_auto,q_auto:best/v1543418448/eq10_h59azt.png">
            <a:extLst>
              <a:ext uri="{FF2B5EF4-FFF2-40B4-BE49-F238E27FC236}">
                <a16:creationId xmlns:a16="http://schemas.microsoft.com/office/drawing/2014/main" id="{2644E85B-BAAD-4E22-AC7C-996759A5FE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398" y="1919593"/>
            <a:ext cx="3566128" cy="696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s://cdn-images-1.medium.com/max/800/1*VNq12fddW4O25KyLy-JgBw.png">
            <a:extLst>
              <a:ext uri="{FF2B5EF4-FFF2-40B4-BE49-F238E27FC236}">
                <a16:creationId xmlns:a16="http://schemas.microsoft.com/office/drawing/2014/main" id="{01FCE11B-7223-4C16-AC24-85479266E7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8354" y="1244601"/>
            <a:ext cx="5045007" cy="2463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s://cdn-images-1.medium.com/max/800/1*iz4AZmNJGWNzOX5P-SmW4A.png">
            <a:extLst>
              <a:ext uri="{FF2B5EF4-FFF2-40B4-BE49-F238E27FC236}">
                <a16:creationId xmlns:a16="http://schemas.microsoft.com/office/drawing/2014/main" id="{187A8043-8F0D-4230-9765-2690A54D3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3526" y="3790739"/>
            <a:ext cx="5069835" cy="2475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A6106E4-D9E9-4C6F-B6EE-E21F7435F22C}"/>
              </a:ext>
            </a:extLst>
          </p:cNvPr>
          <p:cNvSpPr/>
          <p:nvPr/>
        </p:nvSpPr>
        <p:spPr>
          <a:xfrm>
            <a:off x="330108" y="4372055"/>
            <a:ext cx="840295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nl-NL" dirty="0"/>
          </a:p>
          <a:p>
            <a:r>
              <a:rPr lang="nl-NL" dirty="0"/>
              <a:t>Lasso: </a:t>
            </a:r>
          </a:p>
          <a:p>
            <a:r>
              <a:rPr lang="nl-NL" dirty="0"/>
              <a:t>L1 norm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F071CA2-48C7-43E6-8D77-C7FBF772B85A}"/>
              </a:ext>
            </a:extLst>
          </p:cNvPr>
          <p:cNvSpPr/>
          <p:nvPr/>
        </p:nvSpPr>
        <p:spPr>
          <a:xfrm>
            <a:off x="322226" y="1190860"/>
            <a:ext cx="84029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 err="1"/>
              <a:t>Ridge</a:t>
            </a:r>
            <a:r>
              <a:rPr lang="nl-NL" dirty="0"/>
              <a:t>:</a:t>
            </a:r>
          </a:p>
          <a:p>
            <a:r>
              <a:rPr lang="nl-NL" dirty="0"/>
              <a:t>L2 norm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313614D-46B7-3E43-8BF3-0C214A40E010}"/>
                  </a:ext>
                </a:extLst>
              </p:cNvPr>
              <p:cNvSpPr txBox="1"/>
              <p:nvPr/>
            </p:nvSpPr>
            <p:spPr>
              <a:xfrm>
                <a:off x="863424" y="2698177"/>
                <a:ext cx="302493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GB" b="0" i="1" baseline="30000" smtClean="0">
                          <a:latin typeface="Cambria Math" panose="02040503050406030204" pitchFamily="18" charset="0"/>
                        </a:rPr>
                        <m:t>𝑝𝑟𝑒𝑑</m:t>
                      </m:r>
                    </m:oMath>
                  </m:oMathPara>
                </a14:m>
                <a:endParaRPr lang="en-GB" baseline="300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313614D-46B7-3E43-8BF3-0C214A40E0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424" y="2698177"/>
                <a:ext cx="3024930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Up Arrow 2">
            <a:extLst>
              <a:ext uri="{FF2B5EF4-FFF2-40B4-BE49-F238E27FC236}">
                <a16:creationId xmlns:a16="http://schemas.microsoft.com/office/drawing/2014/main" id="{CB74191E-A405-6249-B98B-7A0B0606BB4A}"/>
              </a:ext>
            </a:extLst>
          </p:cNvPr>
          <p:cNvSpPr/>
          <p:nvPr/>
        </p:nvSpPr>
        <p:spPr>
          <a:xfrm>
            <a:off x="2274277" y="2476423"/>
            <a:ext cx="101612" cy="221754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161280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219440-5BCF-4EFA-AD37-CF25BEAEEEF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68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78A47D-2899-41E9-8EFB-BA39EF2ED3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768" y="1862379"/>
            <a:ext cx="7665394" cy="4359613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2361226-75BF-4B43-A9E9-1CDEC2676B1E}"/>
              </a:ext>
            </a:extLst>
          </p:cNvPr>
          <p:cNvSpPr txBox="1">
            <a:spLocks/>
          </p:cNvSpPr>
          <p:nvPr/>
        </p:nvSpPr>
        <p:spPr>
          <a:xfrm>
            <a:off x="1649365" y="1164725"/>
            <a:ext cx="6172200" cy="857250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defRPr/>
            </a:lvl2pPr>
            <a:lvl3pPr marL="0" marR="0" lvl="2" indent="0" algn="l" rtl="0">
              <a:spcBef>
                <a:spcPts val="0"/>
              </a:spcBef>
              <a:defRPr/>
            </a:lvl3pPr>
            <a:lvl4pPr marL="0" marR="0" lvl="3" indent="0" algn="l" rtl="0">
              <a:spcBef>
                <a:spcPts val="0"/>
              </a:spcBef>
              <a:defRPr/>
            </a:lvl4pPr>
            <a:lvl5pPr marL="0" marR="0" lvl="4" indent="0" algn="l" rtl="0">
              <a:spcBef>
                <a:spcPts val="0"/>
              </a:spcBef>
              <a:defRPr/>
            </a:lvl5pPr>
            <a:lvl6pPr marL="0" marR="0" lvl="5" indent="0" algn="l" rtl="0">
              <a:spcBef>
                <a:spcPts val="0"/>
              </a:spcBef>
              <a:defRPr/>
            </a:lvl6pPr>
            <a:lvl7pPr marL="0" marR="0" lvl="6" indent="0" algn="l" rtl="0">
              <a:spcBef>
                <a:spcPts val="0"/>
              </a:spcBef>
              <a:defRPr/>
            </a:lvl7pPr>
            <a:lvl8pPr marL="0" marR="0" lvl="7" indent="0" algn="l" rtl="0">
              <a:spcBef>
                <a:spcPts val="0"/>
              </a:spcBef>
              <a:defRPr/>
            </a:lvl8pPr>
            <a:lvl9pPr marL="0" marR="0" lvl="8" indent="0" algn="l" rtl="0">
              <a:spcBef>
                <a:spcPts val="0"/>
              </a:spcBef>
              <a:defRPr/>
            </a:lvl9pPr>
          </a:lstStyle>
          <a:p>
            <a:r>
              <a:rPr lang="en-US" sz="2100" dirty="0" err="1">
                <a:latin typeface="+mj-lt"/>
              </a:rPr>
              <a:t>Tropomi</a:t>
            </a:r>
            <a:r>
              <a:rPr lang="en-US" sz="2100" dirty="0">
                <a:latin typeface="+mj-lt"/>
              </a:rPr>
              <a:t> Vs. OMI </a:t>
            </a:r>
          </a:p>
          <a:p>
            <a:r>
              <a:rPr lang="en-US" sz="1500" dirty="0">
                <a:latin typeface="+mj-lt"/>
              </a:rPr>
              <a:t> </a:t>
            </a:r>
          </a:p>
          <a:p>
            <a:endParaRPr lang="en-US" sz="1500" dirty="0"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EF0B86-B7C3-418D-BE91-3CC64BDE45AC}"/>
              </a:ext>
            </a:extLst>
          </p:cNvPr>
          <p:cNvSpPr txBox="1"/>
          <p:nvPr/>
        </p:nvSpPr>
        <p:spPr>
          <a:xfrm>
            <a:off x="6643210" y="5585231"/>
            <a:ext cx="105072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050" dirty="0"/>
              <a:t>Souce [3]</a:t>
            </a:r>
          </a:p>
        </p:txBody>
      </p:sp>
    </p:spTree>
    <p:extLst>
      <p:ext uri="{BB962C8B-B14F-4D97-AF65-F5344CB8AC3E}">
        <p14:creationId xmlns:p14="http://schemas.microsoft.com/office/powerpoint/2010/main" val="579112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7744"/>
    </mc:Choice>
    <mc:Fallback xmlns="">
      <p:transition spd="slow" advTm="77744"/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25386-D147-E64A-A8AC-9D47B1355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23A804-F458-0B49-A1A7-1FFCE7A5CA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C88069-E05D-BC4F-9C06-68A4CB70FEB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69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606D67-F3CD-3548-9578-8B785DE175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41608"/>
            <a:ext cx="8600112" cy="4830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8674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8B2F30D-9259-A347-9398-04A22A6B7304}"/>
              </a:ext>
            </a:extLst>
          </p:cNvPr>
          <p:cNvSpPr/>
          <p:nvPr/>
        </p:nvSpPr>
        <p:spPr>
          <a:xfrm>
            <a:off x="3353422" y="1192179"/>
            <a:ext cx="286168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Geospatial</a:t>
            </a:r>
            <a: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predictors</a:t>
            </a:r>
            <a:endParaRPr lang="en-NL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2126EA1-EC29-3745-87C7-85E0C99B14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7623" y="1913711"/>
            <a:ext cx="2952750" cy="16535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A51689A-B979-8540-8A74-29B80290C2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3814" y="1913711"/>
            <a:ext cx="2363967" cy="23639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0FBA91F-30BD-B14A-83CA-8F09DA45EB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865" y="1913711"/>
            <a:ext cx="2952750" cy="15525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52869B0-C9EC-744A-AD51-256BD64A9F8F}"/>
              </a:ext>
            </a:extLst>
          </p:cNvPr>
          <p:cNvSpPr txBox="1"/>
          <p:nvPr/>
        </p:nvSpPr>
        <p:spPr>
          <a:xfrm>
            <a:off x="282963" y="3525521"/>
            <a:ext cx="250205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/>
              <a:t>R</a:t>
            </a:r>
            <a:r>
              <a:rPr lang="en-NL" sz="1050" dirty="0"/>
              <a:t>oad and industrial area from </a:t>
            </a:r>
            <a:r>
              <a:rPr lang="en-GB" sz="1050" dirty="0"/>
              <a:t>OpenStreetMap  (vector)</a:t>
            </a:r>
          </a:p>
          <a:p>
            <a:r>
              <a:rPr lang="en-GB" sz="1050" dirty="0"/>
              <a:t> </a:t>
            </a:r>
            <a:endParaRPr lang="en-NL" sz="1050" dirty="0"/>
          </a:p>
          <a:p>
            <a:r>
              <a:rPr lang="en-NL" sz="1050" dirty="0"/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7114E3-F518-9E4D-A5EC-58E55510D967}"/>
              </a:ext>
            </a:extLst>
          </p:cNvPr>
          <p:cNvSpPr txBox="1"/>
          <p:nvPr/>
        </p:nvSpPr>
        <p:spPr>
          <a:xfrm>
            <a:off x="3457623" y="3572087"/>
            <a:ext cx="290136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/>
              <a:t>Earth nightlight (500 m),</a:t>
            </a:r>
            <a:r>
              <a:rPr lang="zh-CN" altLang="en-US" sz="1050" dirty="0"/>
              <a:t> </a:t>
            </a:r>
            <a:r>
              <a:rPr lang="en-GB" altLang="zh-CN" sz="1050" dirty="0"/>
              <a:t>VIIRS (visible infrared imaging radiometer suite)</a:t>
            </a:r>
            <a:endParaRPr lang="en-GB" sz="105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92A66AA-77F8-F142-BBEF-69358C612587}"/>
              </a:ext>
            </a:extLst>
          </p:cNvPr>
          <p:cNvSpPr txBox="1"/>
          <p:nvPr/>
        </p:nvSpPr>
        <p:spPr>
          <a:xfrm>
            <a:off x="6633814" y="4327070"/>
            <a:ext cx="2502055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/>
              <a:t>Population (250 m)</a:t>
            </a:r>
          </a:p>
          <a:p>
            <a:r>
              <a:rPr lang="en-GB" sz="1050" dirty="0"/>
              <a:t>Human settlement layers</a:t>
            </a:r>
            <a:endParaRPr lang="en-NL" sz="1050" dirty="0"/>
          </a:p>
          <a:p>
            <a:r>
              <a:rPr lang="en-NL" sz="1050" dirty="0"/>
              <a:t>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2AE6D7C-AE58-0E40-AC75-52534614ACE5}"/>
              </a:ext>
            </a:extLst>
          </p:cNvPr>
          <p:cNvSpPr txBox="1"/>
          <p:nvPr/>
        </p:nvSpPr>
        <p:spPr>
          <a:xfrm>
            <a:off x="282963" y="6119336"/>
            <a:ext cx="564251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/>
              <a:t>Wind speed and temperature </a:t>
            </a:r>
          </a:p>
          <a:p>
            <a:r>
              <a:rPr lang="en-GB" sz="1050" dirty="0"/>
              <a:t>ECMWF climate reanalysis </a:t>
            </a:r>
            <a:endParaRPr lang="en-NL" sz="1050" dirty="0"/>
          </a:p>
          <a:p>
            <a:r>
              <a:rPr lang="en-GB" sz="1050" dirty="0"/>
              <a:t>ERA5-land</a:t>
            </a:r>
          </a:p>
          <a:p>
            <a:endParaRPr lang="en-NL" sz="105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4444529-333C-6D49-8E99-9F00D8B82A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53422" y="4204083"/>
            <a:ext cx="3100649" cy="175254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B554F7E-A4BE-8641-83AB-01A1DB6C2BCB}"/>
              </a:ext>
            </a:extLst>
          </p:cNvPr>
          <p:cNvSpPr txBox="1"/>
          <p:nvPr/>
        </p:nvSpPr>
        <p:spPr>
          <a:xfrm>
            <a:off x="3501483" y="6173123"/>
            <a:ext cx="564251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/>
              <a:t>Elevation: SRTM (90 m)</a:t>
            </a:r>
            <a:endParaRPr lang="en-NL" sz="105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61A3D83-413A-BC45-BB46-5B641B4249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191" y="4060349"/>
            <a:ext cx="2678153" cy="2008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1638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276446-EA04-6540-A505-22917E801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 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234A99-9D56-844C-A3F3-FA3D17679C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98F881-AFBA-9F49-8F87-85E1EE4F926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70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D95877-8F05-6E41-ABA0-87870A3140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80246"/>
            <a:ext cx="9144000" cy="4297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41209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scott.fortmann-roe.com/docs/docs/BiasVariance/biasvariance.png">
            <a:extLst>
              <a:ext uri="{FF2B5EF4-FFF2-40B4-BE49-F238E27FC236}">
                <a16:creationId xmlns:a16="http://schemas.microsoft.com/office/drawing/2014/main" id="{C07DD5F9-7846-487D-9100-428A7324C6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1502" y="3185718"/>
            <a:ext cx="4682403" cy="2940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0287FB6-E900-4760-9256-8B91C5645348}"/>
              </a:ext>
            </a:extLst>
          </p:cNvPr>
          <p:cNvSpPr/>
          <p:nvPr/>
        </p:nvSpPr>
        <p:spPr>
          <a:xfrm>
            <a:off x="2569522" y="823916"/>
            <a:ext cx="33682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nl-NL" sz="2400" dirty="0">
                <a:latin typeface="+mj-lt"/>
              </a:rPr>
              <a:t> Bias</a:t>
            </a:r>
            <a:r>
              <a:rPr lang="nl-NL" altLang="zh-CN" sz="2400" dirty="0">
                <a:latin typeface="+mj-lt"/>
              </a:rPr>
              <a:t>-v</a:t>
            </a:r>
            <a:r>
              <a:rPr lang="nl-NL" sz="2400" dirty="0">
                <a:latin typeface="+mj-lt"/>
              </a:rPr>
              <a:t>ariance </a:t>
            </a:r>
            <a:r>
              <a:rPr lang="nl-NL" altLang="zh-CN" sz="2400" dirty="0">
                <a:latin typeface="+mj-lt"/>
              </a:rPr>
              <a:t>trade-off</a:t>
            </a:r>
            <a:endParaRPr lang="nl-NL" sz="2400" dirty="0">
              <a:latin typeface="+mj-lt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94E95909-B765-4433-B434-CF774D8CEE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899" y="118499"/>
            <a:ext cx="1847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nl-NL" altLang="nl-NL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nl-NL" altLang="nl-N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3F9A3D4-B469-47C7-8D91-8542D32089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1502" y="1760163"/>
            <a:ext cx="5181600" cy="111442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6E389AF-7657-41F7-99F8-18B96E7C1FDA}"/>
              </a:ext>
            </a:extLst>
          </p:cNvPr>
          <p:cNvSpPr/>
          <p:nvPr/>
        </p:nvSpPr>
        <p:spPr>
          <a:xfrm>
            <a:off x="1913221" y="6418694"/>
            <a:ext cx="402453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MSS10"/>
              </a:rPr>
              <a:t>All algorithms are affected by bias-variance trade-off</a:t>
            </a:r>
          </a:p>
          <a:p>
            <a:r>
              <a:rPr lang="nl-NL" dirty="0">
                <a:latin typeface="CMSS10"/>
              </a:rPr>
              <a:t> 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8685493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BB3FE2-816A-E249-BA7A-0DFC37F7E1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2A4CE1-C818-EC43-89E9-AB4A7138A1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5070" y="1630969"/>
            <a:ext cx="5850845" cy="380651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499781C-0B9B-7543-A855-912A6B9BB092}"/>
              </a:ext>
            </a:extLst>
          </p:cNvPr>
          <p:cNvSpPr txBox="1">
            <a:spLocks/>
          </p:cNvSpPr>
          <p:nvPr/>
        </p:nvSpPr>
        <p:spPr>
          <a:xfrm>
            <a:off x="1447799" y="436351"/>
            <a:ext cx="6172200" cy="857250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defRPr/>
            </a:lvl2pPr>
            <a:lvl3pPr marL="0" marR="0" lvl="2" indent="0" algn="l" rtl="0">
              <a:spcBef>
                <a:spcPts val="0"/>
              </a:spcBef>
              <a:defRPr/>
            </a:lvl3pPr>
            <a:lvl4pPr marL="0" marR="0" lvl="3" indent="0" algn="l" rtl="0">
              <a:spcBef>
                <a:spcPts val="0"/>
              </a:spcBef>
              <a:defRPr/>
            </a:lvl4pPr>
            <a:lvl5pPr marL="0" marR="0" lvl="4" indent="0" algn="l" rtl="0">
              <a:spcBef>
                <a:spcPts val="0"/>
              </a:spcBef>
              <a:defRPr/>
            </a:lvl5pPr>
            <a:lvl6pPr marL="0" marR="0" lvl="5" indent="0" algn="l" rtl="0">
              <a:spcBef>
                <a:spcPts val="0"/>
              </a:spcBef>
              <a:defRPr/>
            </a:lvl6pPr>
            <a:lvl7pPr marL="0" marR="0" lvl="6" indent="0" algn="l" rtl="0">
              <a:spcBef>
                <a:spcPts val="0"/>
              </a:spcBef>
              <a:defRPr/>
            </a:lvl7pPr>
            <a:lvl8pPr marL="0" marR="0" lvl="7" indent="0" algn="l" rtl="0">
              <a:spcBef>
                <a:spcPts val="0"/>
              </a:spcBef>
              <a:defRPr/>
            </a:lvl8pPr>
            <a:lvl9pPr marL="0" marR="0" lvl="8" indent="0" algn="l" rtl="0">
              <a:spcBef>
                <a:spcPts val="0"/>
              </a:spcBef>
              <a:defRPr/>
            </a:lvl9pPr>
          </a:lstStyle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Tropomi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: Sentinel 5p</a:t>
            </a: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TROPOspheric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Monitoring Instrument)</a:t>
            </a: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BAF0A1C-6EBD-594D-B0DE-06220BE1C7F7}"/>
              </a:ext>
            </a:extLst>
          </p:cNvPr>
          <p:cNvSpPr/>
          <p:nvPr/>
        </p:nvSpPr>
        <p:spPr>
          <a:xfrm>
            <a:off x="2492463" y="5642998"/>
            <a:ext cx="4159073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rgbClr val="031E31"/>
                </a:solidFill>
                <a:latin typeface="+mj-lt"/>
              </a:rPr>
              <a:t>Measurements: NO</a:t>
            </a:r>
            <a:r>
              <a:rPr lang="en-US" sz="1050" baseline="-25000" dirty="0">
                <a:solidFill>
                  <a:srgbClr val="031E31"/>
                </a:solidFill>
                <a:latin typeface="+mj-lt"/>
              </a:rPr>
              <a:t>2</a:t>
            </a:r>
            <a:r>
              <a:rPr lang="en-US" sz="1050" dirty="0">
                <a:solidFill>
                  <a:srgbClr val="031E31"/>
                </a:solidFill>
                <a:latin typeface="+mj-lt"/>
              </a:rPr>
              <a:t>, O</a:t>
            </a:r>
            <a:r>
              <a:rPr lang="en-US" sz="1050" baseline="-25000" dirty="0">
                <a:solidFill>
                  <a:srgbClr val="031E31"/>
                </a:solidFill>
                <a:latin typeface="+mj-lt"/>
              </a:rPr>
              <a:t>3</a:t>
            </a:r>
            <a:r>
              <a:rPr lang="en-US" sz="1050" dirty="0">
                <a:solidFill>
                  <a:srgbClr val="031E31"/>
                </a:solidFill>
                <a:latin typeface="+mj-lt"/>
              </a:rPr>
              <a:t> (7km</a:t>
            </a:r>
            <a:r>
              <a:rPr lang="en-US" sz="1050" dirty="0">
                <a:solidFill>
                  <a:srgbClr val="031E31"/>
                </a:solidFill>
              </a:rPr>
              <a:t> </a:t>
            </a:r>
            <a:r>
              <a:rPr lang="en-US" sz="1050" dirty="0">
                <a:solidFill>
                  <a:srgbClr val="031E31"/>
                </a:solidFill>
                <a:latin typeface="+mj-lt"/>
              </a:rPr>
              <a:t>× 28km), SO</a:t>
            </a:r>
            <a:r>
              <a:rPr lang="en-US" sz="1050" baseline="-25000" dirty="0">
                <a:solidFill>
                  <a:srgbClr val="031E31"/>
                </a:solidFill>
                <a:latin typeface="+mj-lt"/>
              </a:rPr>
              <a:t>2</a:t>
            </a:r>
            <a:r>
              <a:rPr lang="en-US" sz="1050" dirty="0">
                <a:solidFill>
                  <a:srgbClr val="031E31"/>
                </a:solidFill>
                <a:latin typeface="+mj-lt"/>
              </a:rPr>
              <a:t>, methane and CO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58216EF-B8E8-E64D-A7CF-74704C57E98E}"/>
              </a:ext>
            </a:extLst>
          </p:cNvPr>
          <p:cNvSpPr/>
          <p:nvPr/>
        </p:nvSpPr>
        <p:spPr>
          <a:xfrm>
            <a:off x="282352" y="1630969"/>
            <a:ext cx="2138727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Launched Oct. 2017, </a:t>
            </a:r>
          </a:p>
          <a:p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Resolution (NO2)</a:t>
            </a:r>
          </a:p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2018-2019: 7  km </a:t>
            </a:r>
          </a:p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Since Oct. 2019: 5.5 km</a:t>
            </a:r>
            <a:endParaRPr lang="nl-NL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9" name="Picture 2" descr="http://www.tropomi.nl/wp-content/uploads/2013/11/precursor5.jpg">
            <a:extLst>
              <a:ext uri="{FF2B5EF4-FFF2-40B4-BE49-F238E27FC236}">
                <a16:creationId xmlns:a16="http://schemas.microsoft.com/office/drawing/2014/main" id="{E4CE38BA-AEF4-2149-9A41-F7BD66BBA8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591" y="4159984"/>
            <a:ext cx="2202488" cy="123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98628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2CD4B9-793A-416F-B4C7-23B4638B8A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259" y="1148576"/>
            <a:ext cx="7943211" cy="1489562"/>
          </a:xfrm>
        </p:spPr>
        <p:txBody>
          <a:bodyPr/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Surface concentration product based on remote sensing and GEOS-CHEM (2012)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20A5E11-A6B9-475F-AE33-B47F875ED978}"/>
              </a:ext>
            </a:extLst>
          </p:cNvPr>
          <p:cNvSpPr/>
          <p:nvPr/>
        </p:nvSpPr>
        <p:spPr>
          <a:xfrm>
            <a:off x="1215483" y="2526624"/>
            <a:ext cx="7136781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sz="2000" dirty="0"/>
              <a:t>Chemical transportation models: GEOS-CHEM </a:t>
            </a:r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r>
              <a:rPr lang="en-US" sz="1800" dirty="0"/>
              <a:t>Surface NO2 product made using GEOS-CHEM together with GOME, SCIAMACHY, and GOME-2 satellite instruments. </a:t>
            </a:r>
            <a:r>
              <a:rPr lang="en-US" sz="1800" dirty="0">
                <a:hlinkClick r:id="rId2"/>
              </a:rPr>
              <a:t>http://fizz.phys.dal.ca/~atmos/martin/?page_id=232</a:t>
            </a:r>
            <a:endParaRPr lang="en-US" sz="18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9D9B2C9-41D7-4D4D-AC82-70158842D383}"/>
              </a:ext>
            </a:extLst>
          </p:cNvPr>
          <p:cNvSpPr/>
          <p:nvPr/>
        </p:nvSpPr>
        <p:spPr>
          <a:xfrm>
            <a:off x="991589" y="5709424"/>
            <a:ext cx="815241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Geddes, J. A., R.V. Martin, B. L. Boys, and A. van </a:t>
            </a:r>
            <a:r>
              <a:rPr lang="en-GB" dirty="0" err="1"/>
              <a:t>Donkelaar</a:t>
            </a:r>
            <a:r>
              <a:rPr lang="en-GB" dirty="0"/>
              <a:t>, </a:t>
            </a:r>
            <a:r>
              <a:rPr lang="en-GB" b="1" dirty="0"/>
              <a:t>Long-term trends worldwide in ambient NO2 concentrations inferred from satellite observations for exposure assessment</a:t>
            </a:r>
            <a:r>
              <a:rPr lang="en-GB" dirty="0"/>
              <a:t>, </a:t>
            </a:r>
            <a:r>
              <a:rPr lang="en-GB" i="1" dirty="0"/>
              <a:t>Environ. Health </a:t>
            </a:r>
            <a:r>
              <a:rPr lang="en-GB" i="1" dirty="0" err="1"/>
              <a:t>Perspec</a:t>
            </a:r>
            <a:r>
              <a:rPr lang="en-GB" i="1" dirty="0"/>
              <a:t>.</a:t>
            </a:r>
            <a:r>
              <a:rPr lang="en-GB" dirty="0"/>
              <a:t>, DOI:10.1289/ehp.1409567, 2015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25192678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0.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3.6|151.6|345"/>
</p:tagLst>
</file>

<file path=ppt/theme/theme1.xml><?xml version="1.0" encoding="utf-8"?>
<a:theme xmlns:a="http://schemas.openxmlformats.org/drawingml/2006/main" name="Larissa">
  <a:themeElements>
    <a:clrScheme name="Larissa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48552</TotalTime>
  <Words>2347</Words>
  <Application>Microsoft Macintosh PowerPoint</Application>
  <PresentationFormat>On-screen Show (4:3)</PresentationFormat>
  <Paragraphs>568</Paragraphs>
  <Slides>71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78" baseType="lpstr">
      <vt:lpstr>CMSS10</vt:lpstr>
      <vt:lpstr>Arial</vt:lpstr>
      <vt:lpstr>Calibri</vt:lpstr>
      <vt:lpstr>Cambria Math</vt:lpstr>
      <vt:lpstr>Courier New</vt:lpstr>
      <vt:lpstr>Verdana</vt:lpstr>
      <vt:lpstr>Larissa</vt:lpstr>
      <vt:lpstr>  Statistical methods of global air pollution modeling    </vt:lpstr>
      <vt:lpstr> 1. Introduction to air pollution mapping and data   hands-on 1 (10 mins): “getting ready” install packages, visualize data, data exploration: paired correlations, spatial dependence and scatterplot  2. Machine learning methods ensemble trees,  deep convolutional neural networks  hands-on 2 + break (45 mins): “machine learning methods.” R + Python (Kaggle)     3. Modelling process in practice  hands-on 3 (15 mins): “modelling process” hyper-parameter optimization, bootstrapping-based cross-validation, mapping and compare spatial patterns of different predictions           </vt:lpstr>
      <vt:lpstr>Introduction and data</vt:lpstr>
      <vt:lpstr>NO2 mapping (&lt;100 m)   </vt:lpstr>
      <vt:lpstr>  Predicting air pollution and analyzing the sources. </vt:lpstr>
      <vt:lpstr>PowerPoint Presentation</vt:lpstr>
      <vt:lpstr>PowerPoint Presentation</vt:lpstr>
      <vt:lpstr>PowerPoint Presentation</vt:lpstr>
      <vt:lpstr>Surface concentration product based on remote sensing and GEOS-CHEM (2012)</vt:lpstr>
      <vt:lpstr>PowerPoint Presentation</vt:lpstr>
      <vt:lpstr>PowerPoint Presentation</vt:lpstr>
      <vt:lpstr>Machine learning   </vt:lpstr>
      <vt:lpstr>Statistical learning  --Statistical modelling and uncertainty </vt:lpstr>
      <vt:lpstr>Gaussian processes for machine learning</vt:lpstr>
      <vt:lpstr>PowerPoint Presentation</vt:lpstr>
      <vt:lpstr>PowerPoint Presentation</vt:lpstr>
      <vt:lpstr>Ensemble trees </vt:lpstr>
      <vt:lpstr>Random forest</vt:lpstr>
      <vt:lpstr>PowerPoint Presentation</vt:lpstr>
      <vt:lpstr>Random forest</vt:lpstr>
      <vt:lpstr>PowerPoint Presentation</vt:lpstr>
      <vt:lpstr>PowerPoint Presentation</vt:lpstr>
      <vt:lpstr>PowerPoint Presentation</vt:lpstr>
      <vt:lpstr>PowerPoint Presentation</vt:lpstr>
      <vt:lpstr>Control overfitting: Post-processing  </vt:lpstr>
      <vt:lpstr>PowerPoint Presentation</vt:lpstr>
      <vt:lpstr>PowerPoint Presentation</vt:lpstr>
      <vt:lpstr>PowerPoint Presentation</vt:lpstr>
      <vt:lpstr> Deep learning: a neuron</vt:lpstr>
      <vt:lpstr> Deep learning: neural networks</vt:lpstr>
      <vt:lpstr> Learning: optimizing the loss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can the machine learning methods tell? Partial dependence plot, trees, variable importance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predicting and results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Remote sensing measurements:  OMI (Ozone Monitoring Instrument)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Spatiotemporal Change Modelling from Multidimensional Arrays</dc:title>
  <dc:creator>meng lu</dc:creator>
  <cp:lastModifiedBy>meng lu</cp:lastModifiedBy>
  <cp:revision>508</cp:revision>
  <cp:lastPrinted>2019-09-03T21:54:25Z</cp:lastPrinted>
  <dcterms:modified xsi:type="dcterms:W3CDTF">2020-07-29T14:20:51Z</dcterms:modified>
</cp:coreProperties>
</file>